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68" r:id="rId4"/>
    <p:sldId id="278" r:id="rId5"/>
    <p:sldId id="280" r:id="rId6"/>
    <p:sldId id="269" r:id="rId7"/>
    <p:sldId id="265" r:id="rId8"/>
    <p:sldId id="274" r:id="rId9"/>
    <p:sldId id="281" r:id="rId10"/>
    <p:sldId id="263" r:id="rId11"/>
    <p:sldId id="270" r:id="rId12"/>
    <p:sldId id="276" r:id="rId13"/>
    <p:sldId id="284" r:id="rId14"/>
    <p:sldId id="285" r:id="rId15"/>
    <p:sldId id="286" r:id="rId16"/>
    <p:sldId id="290" r:id="rId17"/>
    <p:sldId id="279" r:id="rId18"/>
    <p:sldId id="271" r:id="rId19"/>
    <p:sldId id="272" r:id="rId20"/>
    <p:sldId id="273" r:id="rId21"/>
    <p:sldId id="266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77810" autoAdjust="0"/>
  </p:normalViewPr>
  <p:slideViewPr>
    <p:cSldViewPr>
      <p:cViewPr>
        <p:scale>
          <a:sx n="70" d="100"/>
          <a:sy n="70" d="100"/>
        </p:scale>
        <p:origin x="-523" y="-62"/>
      </p:cViewPr>
      <p:guideLst>
        <p:guide orient="horz" pos="2256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758DBB44-BAFE-49AA-B104-0DC0D83F6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17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6EEDEB-7850-4F18-8C1C-AF3C0B04C1B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CC6C49-0510-403E-8BAA-21E1A6A88E8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cs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ADDAE-6ADE-4BCE-ADA3-B118243914A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B13584-B2C6-4866-B6C6-E228F1A94DD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3BD16-E15B-4428-B666-75427BB3A5F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375FF8-36A3-4B35-8AFF-F46651BCA5B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="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9EC27-A7C6-4BB4-BD1B-98FFF79CA5B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13A4D9-11A2-415D-8816-2BFA9EE8AE2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E9E663-57A3-43A3-A670-FA0FED98066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7D91B-8B65-420F-9AEF-13928ABC8B6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1A743-AF23-4FB3-BF05-3675FAC7CEF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D0A1A-5B6C-4680-97C1-83CBA451AF1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F9FD4C-899D-4943-9BAB-44F6715C2BE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E30CD-0000-405B-B29F-C24404CEA31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3E12F-5B76-4595-9D21-40C264C6172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E2046-476E-4DE9-9357-9598553DFFF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60083E-8A7A-45CD-9D56-73892DB118E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D45BC-3639-40BC-988E-EA603C76812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FC615-4589-485A-8887-59C193E7420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990427-C530-4716-8893-76ECA50C2C7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1306F4-A461-4997-818E-4FDD7FDEEA8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upright </a:t>
            </a:r>
            <a:r>
              <a:rPr lang="en-US" dirty="0" smtClean="0"/>
              <a:t>position.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11188"/>
            <a:ext cx="2057400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11188"/>
            <a:ext cx="6019800" cy="5514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611188"/>
            <a:ext cx="7769225" cy="11430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.png"/><Relationship Id="rId21" Type="http://schemas.openxmlformats.org/officeDocument/2006/relationships/image" Target="../media/image19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63" Type="http://schemas.openxmlformats.org/officeDocument/2006/relationships/image" Target="../media/image61.png"/><Relationship Id="rId68" Type="http://schemas.openxmlformats.org/officeDocument/2006/relationships/image" Target="../media/image66.png"/><Relationship Id="rId84" Type="http://schemas.openxmlformats.org/officeDocument/2006/relationships/image" Target="../media/image82.png"/><Relationship Id="rId89" Type="http://schemas.openxmlformats.org/officeDocument/2006/relationships/image" Target="../media/image87.png"/><Relationship Id="rId7" Type="http://schemas.openxmlformats.org/officeDocument/2006/relationships/image" Target="../media/image5.png"/><Relationship Id="rId71" Type="http://schemas.openxmlformats.org/officeDocument/2006/relationships/image" Target="../media/image69.png"/><Relationship Id="rId92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07" Type="http://schemas.openxmlformats.org/officeDocument/2006/relationships/image" Target="../media/image105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3" Type="http://schemas.openxmlformats.org/officeDocument/2006/relationships/image" Target="../media/image51.png"/><Relationship Id="rId58" Type="http://schemas.openxmlformats.org/officeDocument/2006/relationships/image" Target="../media/image56.png"/><Relationship Id="rId66" Type="http://schemas.openxmlformats.org/officeDocument/2006/relationships/image" Target="../media/image64.png"/><Relationship Id="rId74" Type="http://schemas.openxmlformats.org/officeDocument/2006/relationships/image" Target="../media/image72.png"/><Relationship Id="rId79" Type="http://schemas.openxmlformats.org/officeDocument/2006/relationships/image" Target="../media/image77.png"/><Relationship Id="rId87" Type="http://schemas.openxmlformats.org/officeDocument/2006/relationships/image" Target="../media/image85.png"/><Relationship Id="rId102" Type="http://schemas.openxmlformats.org/officeDocument/2006/relationships/image" Target="../media/image100.png"/><Relationship Id="rId5" Type="http://schemas.openxmlformats.org/officeDocument/2006/relationships/image" Target="../media/image3.png"/><Relationship Id="rId61" Type="http://schemas.openxmlformats.org/officeDocument/2006/relationships/image" Target="../media/image59.png"/><Relationship Id="rId82" Type="http://schemas.openxmlformats.org/officeDocument/2006/relationships/image" Target="../media/image80.png"/><Relationship Id="rId90" Type="http://schemas.openxmlformats.org/officeDocument/2006/relationships/image" Target="../media/image88.png"/><Relationship Id="rId95" Type="http://schemas.openxmlformats.org/officeDocument/2006/relationships/image" Target="../media/image93.png"/><Relationship Id="rId19" Type="http://schemas.openxmlformats.org/officeDocument/2006/relationships/image" Target="../media/image1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56" Type="http://schemas.openxmlformats.org/officeDocument/2006/relationships/image" Target="../media/image54.png"/><Relationship Id="rId64" Type="http://schemas.openxmlformats.org/officeDocument/2006/relationships/image" Target="../media/image62.png"/><Relationship Id="rId69" Type="http://schemas.openxmlformats.org/officeDocument/2006/relationships/image" Target="../media/image67.png"/><Relationship Id="rId77" Type="http://schemas.openxmlformats.org/officeDocument/2006/relationships/image" Target="../media/image75.png"/><Relationship Id="rId100" Type="http://schemas.openxmlformats.org/officeDocument/2006/relationships/image" Target="../media/image98.png"/><Relationship Id="rId105" Type="http://schemas.openxmlformats.org/officeDocument/2006/relationships/image" Target="../media/image103.png"/><Relationship Id="rId8" Type="http://schemas.openxmlformats.org/officeDocument/2006/relationships/image" Target="../media/image6.png"/><Relationship Id="rId51" Type="http://schemas.openxmlformats.org/officeDocument/2006/relationships/image" Target="../media/image49.png"/><Relationship Id="rId72" Type="http://schemas.openxmlformats.org/officeDocument/2006/relationships/image" Target="../media/image70.png"/><Relationship Id="rId80" Type="http://schemas.openxmlformats.org/officeDocument/2006/relationships/image" Target="../media/image78.png"/><Relationship Id="rId85" Type="http://schemas.openxmlformats.org/officeDocument/2006/relationships/image" Target="../media/image83.png"/><Relationship Id="rId93" Type="http://schemas.openxmlformats.org/officeDocument/2006/relationships/image" Target="../media/image91.png"/><Relationship Id="rId98" Type="http://schemas.openxmlformats.org/officeDocument/2006/relationships/image" Target="../media/image96.png"/><Relationship Id="rId3" Type="http://schemas.openxmlformats.org/officeDocument/2006/relationships/notesSlide" Target="../notesSlides/notesSlide11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59" Type="http://schemas.openxmlformats.org/officeDocument/2006/relationships/image" Target="../media/image57.png"/><Relationship Id="rId67" Type="http://schemas.openxmlformats.org/officeDocument/2006/relationships/image" Target="../media/image65.png"/><Relationship Id="rId103" Type="http://schemas.openxmlformats.org/officeDocument/2006/relationships/image" Target="../media/image101.png"/><Relationship Id="rId108" Type="http://schemas.openxmlformats.org/officeDocument/2006/relationships/image" Target="../media/image106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Relationship Id="rId54" Type="http://schemas.openxmlformats.org/officeDocument/2006/relationships/image" Target="../media/image52.png"/><Relationship Id="rId62" Type="http://schemas.openxmlformats.org/officeDocument/2006/relationships/image" Target="../media/image60.png"/><Relationship Id="rId70" Type="http://schemas.openxmlformats.org/officeDocument/2006/relationships/image" Target="../media/image68.png"/><Relationship Id="rId75" Type="http://schemas.openxmlformats.org/officeDocument/2006/relationships/image" Target="../media/image73.png"/><Relationship Id="rId83" Type="http://schemas.openxmlformats.org/officeDocument/2006/relationships/image" Target="../media/image81.png"/><Relationship Id="rId88" Type="http://schemas.openxmlformats.org/officeDocument/2006/relationships/image" Target="../media/image86.png"/><Relationship Id="rId91" Type="http://schemas.openxmlformats.org/officeDocument/2006/relationships/image" Target="../media/image89.png"/><Relationship Id="rId96" Type="http://schemas.openxmlformats.org/officeDocument/2006/relationships/image" Target="../media/image94.png"/><Relationship Id="rId1" Type="http://schemas.openxmlformats.org/officeDocument/2006/relationships/tags" Target="../tags/tag12.xml"/><Relationship Id="rId6" Type="http://schemas.openxmlformats.org/officeDocument/2006/relationships/image" Target="../media/image4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57" Type="http://schemas.openxmlformats.org/officeDocument/2006/relationships/image" Target="../media/image55.png"/><Relationship Id="rId106" Type="http://schemas.openxmlformats.org/officeDocument/2006/relationships/image" Target="../media/image104.png"/><Relationship Id="rId10" Type="http://schemas.openxmlformats.org/officeDocument/2006/relationships/image" Target="../media/image8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52" Type="http://schemas.openxmlformats.org/officeDocument/2006/relationships/image" Target="../media/image50.png"/><Relationship Id="rId60" Type="http://schemas.openxmlformats.org/officeDocument/2006/relationships/image" Target="../media/image58.png"/><Relationship Id="rId65" Type="http://schemas.openxmlformats.org/officeDocument/2006/relationships/image" Target="../media/image63.png"/><Relationship Id="rId73" Type="http://schemas.openxmlformats.org/officeDocument/2006/relationships/image" Target="../media/image71.png"/><Relationship Id="rId78" Type="http://schemas.openxmlformats.org/officeDocument/2006/relationships/image" Target="../media/image76.png"/><Relationship Id="rId81" Type="http://schemas.openxmlformats.org/officeDocument/2006/relationships/image" Target="../media/image79.png"/><Relationship Id="rId86" Type="http://schemas.openxmlformats.org/officeDocument/2006/relationships/image" Target="../media/image84.png"/><Relationship Id="rId94" Type="http://schemas.openxmlformats.org/officeDocument/2006/relationships/image" Target="../media/image92.png"/><Relationship Id="rId99" Type="http://schemas.openxmlformats.org/officeDocument/2006/relationships/image" Target="../media/image97.png"/><Relationship Id="rId101" Type="http://schemas.openxmlformats.org/officeDocument/2006/relationships/image" Target="../media/image9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9" Type="http://schemas.openxmlformats.org/officeDocument/2006/relationships/image" Target="../media/image37.png"/><Relationship Id="rId34" Type="http://schemas.openxmlformats.org/officeDocument/2006/relationships/image" Target="../media/image32.png"/><Relationship Id="rId50" Type="http://schemas.openxmlformats.org/officeDocument/2006/relationships/image" Target="../media/image48.png"/><Relationship Id="rId55" Type="http://schemas.openxmlformats.org/officeDocument/2006/relationships/image" Target="../media/image53.png"/><Relationship Id="rId76" Type="http://schemas.openxmlformats.org/officeDocument/2006/relationships/image" Target="../media/image74.png"/><Relationship Id="rId97" Type="http://schemas.openxmlformats.org/officeDocument/2006/relationships/image" Target="../media/image95.png"/><Relationship Id="rId104" Type="http://schemas.openxmlformats.org/officeDocument/2006/relationships/image" Target="../media/image10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51857" y="228600"/>
            <a:ext cx="4764087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/>
              <a:t>Outline: Regulation of arterial pressure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676400" y="836866"/>
            <a:ext cx="5715000" cy="185820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spcAft>
                <a:spcPct val="25000"/>
              </a:spcAft>
            </a:pPr>
            <a:r>
              <a:rPr lang="en-US" sz="1700" dirty="0"/>
              <a:t>There is a critical requirement to maintain sufficient blood pressure to perfuse the brain, heart &amp; other vital tissues.</a:t>
            </a:r>
          </a:p>
          <a:p>
            <a:pPr>
              <a:lnSpc>
                <a:spcPct val="120000"/>
              </a:lnSpc>
              <a:spcAft>
                <a:spcPct val="25000"/>
              </a:spcAft>
            </a:pPr>
            <a:r>
              <a:rPr lang="en-US" sz="1700" dirty="0"/>
              <a:t>Blood pressure </a:t>
            </a:r>
            <a:r>
              <a:rPr lang="en-US" sz="1700" dirty="0" smtClean="0"/>
              <a:t>is maintained at normal levels by</a:t>
            </a:r>
            <a:endParaRPr lang="en-US" sz="1700" dirty="0"/>
          </a:p>
          <a:p>
            <a:pPr lvl="1">
              <a:lnSpc>
                <a:spcPct val="120000"/>
              </a:lnSpc>
              <a:spcAft>
                <a:spcPct val="25000"/>
              </a:spcAft>
            </a:pPr>
            <a:r>
              <a:rPr lang="en-US" sz="1700" dirty="0"/>
              <a:t>Quick-acting autonomic reflexes </a:t>
            </a:r>
            <a:r>
              <a:rPr lang="en-US" sz="1700" i="1" dirty="0"/>
              <a:t>and</a:t>
            </a:r>
          </a:p>
          <a:p>
            <a:pPr lvl="1">
              <a:lnSpc>
                <a:spcPct val="120000"/>
              </a:lnSpc>
              <a:spcAft>
                <a:spcPct val="25000"/>
              </a:spcAft>
            </a:pPr>
            <a:r>
              <a:rPr lang="en-US" sz="1700" dirty="0"/>
              <a:t>Long term regulation by pressure diuresis</a:t>
            </a:r>
          </a:p>
        </p:txBody>
      </p:sp>
      <p:graphicFrame>
        <p:nvGraphicFramePr>
          <p:cNvPr id="6148" name="Object 2"/>
          <p:cNvGraphicFramePr>
            <a:graphicFrameLocks noChangeAspect="1"/>
          </p:cNvGraphicFramePr>
          <p:nvPr/>
        </p:nvGraphicFramePr>
        <p:xfrm>
          <a:off x="3163888" y="2769933"/>
          <a:ext cx="2740025" cy="2489200"/>
        </p:xfrm>
        <a:graphic>
          <a:graphicData uri="http://schemas.openxmlformats.org/presentationml/2006/ole">
            <p:oleObj spid="_x0000_s6156" name="Equation" r:id="rId5" imgW="1371324" imgH="1244554" progId="Equation.3">
              <p:embed/>
            </p:oleObj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1000" y="5334000"/>
            <a:ext cx="8305800" cy="10995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spcAft>
                <a:spcPct val="25000"/>
              </a:spcAft>
            </a:pPr>
            <a:r>
              <a:rPr lang="en-US" sz="1700" dirty="0" smtClean="0"/>
              <a:t>Mean arterial pressure is a function of cardiac output and total peripheral resistance.</a:t>
            </a:r>
          </a:p>
          <a:p>
            <a:pPr>
              <a:lnSpc>
                <a:spcPct val="120000"/>
              </a:lnSpc>
              <a:spcAft>
                <a:spcPct val="25000"/>
              </a:spcAft>
            </a:pPr>
            <a:r>
              <a:rPr lang="en-US" sz="1700" b="1" i="1" dirty="0" smtClean="0"/>
              <a:t>Autonomic reflexes maintain MAP by responding to changes in pressure with adjustments of CO and TPR.</a:t>
            </a:r>
            <a:endParaRPr lang="en-US" sz="1700" b="1" i="1" dirty="0"/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1" y="39469"/>
            <a:ext cx="6019799" cy="646331"/>
          </a:xfrm>
          <a:ln cap="flat"/>
        </p:spPr>
        <p:txBody>
          <a:bodyPr wrap="square">
            <a:spAutoFit/>
          </a:bodyPr>
          <a:lstStyle/>
          <a:p>
            <a:pPr eaLnBrk="1" hangingPunct="1"/>
            <a:r>
              <a:rPr lang="en-US" b="1" i="1" dirty="0" smtClean="0"/>
              <a:t>Continuous vasoconstrictor tone from the vasomotor center maintains arterial pressure. </a:t>
            </a:r>
          </a:p>
        </p:txBody>
      </p:sp>
      <p:sp>
        <p:nvSpPr>
          <p:cNvPr id="15363" name="Text Box 53"/>
          <p:cNvSpPr txBox="1">
            <a:spLocks noChangeArrowheads="1"/>
          </p:cNvSpPr>
          <p:nvPr/>
        </p:nvSpPr>
        <p:spPr bwMode="auto">
          <a:xfrm>
            <a:off x="762000" y="5257800"/>
            <a:ext cx="8001000" cy="149383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tIns="91440" bIns="91440" anchor="ctr">
            <a:spAutoFit/>
          </a:bodyPr>
          <a:lstStyle/>
          <a:p>
            <a:r>
              <a:rPr lang="en-US" sz="1700" u="sng" dirty="0"/>
              <a:t>Spinal block via injection of anesthetic blocks sympathetic tone from medulla</a:t>
            </a:r>
          </a:p>
          <a:p>
            <a:pPr lvl="1"/>
            <a:r>
              <a:rPr lang="en-US" sz="1700" dirty="0"/>
              <a:t>Arterial pressure decreases ~ 50%</a:t>
            </a:r>
          </a:p>
          <a:p>
            <a:pPr lvl="1"/>
            <a:r>
              <a:rPr lang="en-US" sz="1700" dirty="0"/>
              <a:t>Norepinephrine can still elicit a constriction (vessels are responsive)</a:t>
            </a:r>
          </a:p>
          <a:p>
            <a:r>
              <a:rPr lang="en-US" sz="1700" u="sng" dirty="0"/>
              <a:t>Quadriplegia</a:t>
            </a:r>
          </a:p>
          <a:p>
            <a:pPr lvl="1"/>
            <a:r>
              <a:rPr lang="en-US" sz="1700" dirty="0"/>
              <a:t>Arterial pressure is unstable, heart rate decreases, stroke volume increases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14400" y="762000"/>
            <a:ext cx="6378575" cy="4427538"/>
            <a:chOff x="914400" y="762000"/>
            <a:chExt cx="6378575" cy="4427538"/>
          </a:xfrm>
        </p:grpSpPr>
        <p:sp>
          <p:nvSpPr>
            <p:cNvPr id="15364" name="Text Box 3"/>
            <p:cNvSpPr txBox="1">
              <a:spLocks noChangeArrowheads="1"/>
            </p:cNvSpPr>
            <p:nvPr/>
          </p:nvSpPr>
          <p:spPr bwMode="auto">
            <a:xfrm>
              <a:off x="4105275" y="4822825"/>
              <a:ext cx="9779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Minutes</a:t>
              </a:r>
            </a:p>
          </p:txBody>
        </p:sp>
        <p:sp>
          <p:nvSpPr>
            <p:cNvPr id="15365" name="Rectangle 4"/>
            <p:cNvSpPr>
              <a:spLocks noChangeArrowheads="1"/>
            </p:cNvSpPr>
            <p:nvPr/>
          </p:nvSpPr>
          <p:spPr bwMode="auto">
            <a:xfrm>
              <a:off x="2127250" y="838200"/>
              <a:ext cx="5165725" cy="34813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5366" name="Group 115"/>
            <p:cNvGrpSpPr>
              <a:grpSpLocks/>
            </p:cNvGrpSpPr>
            <p:nvPr/>
          </p:nvGrpSpPr>
          <p:grpSpPr bwMode="auto">
            <a:xfrm>
              <a:off x="914400" y="904875"/>
              <a:ext cx="1212850" cy="3005138"/>
              <a:chOff x="576" y="570"/>
              <a:chExt cx="764" cy="1893"/>
            </a:xfrm>
          </p:grpSpPr>
          <p:sp>
            <p:nvSpPr>
              <p:cNvPr id="15426" name="Text Box 33"/>
              <p:cNvSpPr txBox="1">
                <a:spLocks noChangeArrowheads="1"/>
              </p:cNvSpPr>
              <p:nvPr/>
            </p:nvSpPr>
            <p:spPr bwMode="auto">
              <a:xfrm rot="16200000" flipH="1">
                <a:off x="-171" y="1372"/>
                <a:ext cx="172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Arterial pressure, mm Hg</a:t>
                </a:r>
              </a:p>
            </p:txBody>
          </p:sp>
          <p:sp>
            <p:nvSpPr>
              <p:cNvPr id="15427" name="Text Box 5"/>
              <p:cNvSpPr txBox="1">
                <a:spLocks noChangeArrowheads="1"/>
              </p:cNvSpPr>
              <p:nvPr/>
            </p:nvSpPr>
            <p:spPr bwMode="auto">
              <a:xfrm>
                <a:off x="902" y="570"/>
                <a:ext cx="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150</a:t>
                </a:r>
              </a:p>
            </p:txBody>
          </p:sp>
          <p:sp>
            <p:nvSpPr>
              <p:cNvPr id="15428" name="Text Box 6"/>
              <p:cNvSpPr txBox="1">
                <a:spLocks noChangeArrowheads="1"/>
              </p:cNvSpPr>
              <p:nvPr/>
            </p:nvSpPr>
            <p:spPr bwMode="auto">
              <a:xfrm>
                <a:off x="902" y="902"/>
                <a:ext cx="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125</a:t>
                </a:r>
              </a:p>
            </p:txBody>
          </p:sp>
          <p:sp>
            <p:nvSpPr>
              <p:cNvPr id="15429" name="Text Box 7"/>
              <p:cNvSpPr txBox="1">
                <a:spLocks noChangeArrowheads="1"/>
              </p:cNvSpPr>
              <p:nvPr/>
            </p:nvSpPr>
            <p:spPr bwMode="auto">
              <a:xfrm>
                <a:off x="902" y="1233"/>
                <a:ext cx="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100</a:t>
                </a:r>
              </a:p>
            </p:txBody>
          </p:sp>
          <p:sp>
            <p:nvSpPr>
              <p:cNvPr id="15430" name="Text Box 8"/>
              <p:cNvSpPr txBox="1">
                <a:spLocks noChangeArrowheads="1"/>
              </p:cNvSpPr>
              <p:nvPr/>
            </p:nvSpPr>
            <p:spPr bwMode="auto">
              <a:xfrm>
                <a:off x="980" y="1566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75</a:t>
                </a:r>
              </a:p>
            </p:txBody>
          </p:sp>
          <p:sp>
            <p:nvSpPr>
              <p:cNvPr id="15431" name="Text Box 9"/>
              <p:cNvSpPr txBox="1">
                <a:spLocks noChangeArrowheads="1"/>
              </p:cNvSpPr>
              <p:nvPr/>
            </p:nvSpPr>
            <p:spPr bwMode="auto">
              <a:xfrm>
                <a:off x="980" y="1899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50</a:t>
                </a:r>
              </a:p>
            </p:txBody>
          </p:sp>
          <p:sp>
            <p:nvSpPr>
              <p:cNvPr id="15432" name="Text Box 10"/>
              <p:cNvSpPr txBox="1">
                <a:spLocks noChangeArrowheads="1"/>
              </p:cNvSpPr>
              <p:nvPr/>
            </p:nvSpPr>
            <p:spPr bwMode="auto">
              <a:xfrm>
                <a:off x="980" y="223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25</a:t>
                </a:r>
              </a:p>
            </p:txBody>
          </p:sp>
          <p:sp>
            <p:nvSpPr>
              <p:cNvPr id="15433" name="Line 11"/>
              <p:cNvSpPr>
                <a:spLocks noChangeShapeType="1"/>
              </p:cNvSpPr>
              <p:nvPr/>
            </p:nvSpPr>
            <p:spPr bwMode="auto">
              <a:xfrm flipH="1">
                <a:off x="1291" y="2341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34" name="Line 12"/>
              <p:cNvSpPr>
                <a:spLocks noChangeShapeType="1"/>
              </p:cNvSpPr>
              <p:nvPr/>
            </p:nvSpPr>
            <p:spPr bwMode="auto">
              <a:xfrm flipH="1">
                <a:off x="1291" y="2004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35" name="Line 13"/>
              <p:cNvSpPr>
                <a:spLocks noChangeShapeType="1"/>
              </p:cNvSpPr>
              <p:nvPr/>
            </p:nvSpPr>
            <p:spPr bwMode="auto">
              <a:xfrm flipH="1">
                <a:off x="1291" y="654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36" name="Line 14"/>
              <p:cNvSpPr>
                <a:spLocks noChangeShapeType="1"/>
              </p:cNvSpPr>
              <p:nvPr/>
            </p:nvSpPr>
            <p:spPr bwMode="auto">
              <a:xfrm flipH="1">
                <a:off x="1291" y="1667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37" name="Line 15"/>
              <p:cNvSpPr>
                <a:spLocks noChangeShapeType="1"/>
              </p:cNvSpPr>
              <p:nvPr/>
            </p:nvSpPr>
            <p:spPr bwMode="auto">
              <a:xfrm flipH="1">
                <a:off x="1291" y="1329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38" name="Line 17"/>
              <p:cNvSpPr>
                <a:spLocks noChangeShapeType="1"/>
              </p:cNvSpPr>
              <p:nvPr/>
            </p:nvSpPr>
            <p:spPr bwMode="auto">
              <a:xfrm flipH="1">
                <a:off x="1291" y="992"/>
                <a:ext cx="49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5367" name="Line 37"/>
            <p:cNvSpPr>
              <a:spLocks noChangeShapeType="1"/>
            </p:cNvSpPr>
            <p:nvPr/>
          </p:nvSpPr>
          <p:spPr bwMode="auto">
            <a:xfrm>
              <a:off x="3429000" y="1600200"/>
              <a:ext cx="0" cy="4572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368" name="Text Box 38"/>
            <p:cNvSpPr txBox="1">
              <a:spLocks noChangeArrowheads="1"/>
            </p:cNvSpPr>
            <p:nvPr/>
          </p:nvSpPr>
          <p:spPr bwMode="auto">
            <a:xfrm>
              <a:off x="2339975" y="1219200"/>
              <a:ext cx="20034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700"/>
                <a:t>Sympathetic block</a:t>
              </a:r>
            </a:p>
          </p:txBody>
        </p:sp>
        <p:sp>
          <p:nvSpPr>
            <p:cNvPr id="15369" name="Line 42"/>
            <p:cNvSpPr>
              <a:spLocks noChangeShapeType="1"/>
            </p:cNvSpPr>
            <p:nvPr/>
          </p:nvSpPr>
          <p:spPr bwMode="auto">
            <a:xfrm>
              <a:off x="5397500" y="1143000"/>
              <a:ext cx="0" cy="4572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370" name="Text Box 43"/>
            <p:cNvSpPr txBox="1">
              <a:spLocks noChangeArrowheads="1"/>
            </p:cNvSpPr>
            <p:nvPr/>
          </p:nvSpPr>
          <p:spPr bwMode="auto">
            <a:xfrm>
              <a:off x="4321175" y="762000"/>
              <a:ext cx="21510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r>
                <a:rPr lang="en-US" sz="1700"/>
                <a:t>Norepinephrine I.V.</a:t>
              </a:r>
            </a:p>
          </p:txBody>
        </p:sp>
        <p:sp>
          <p:nvSpPr>
            <p:cNvPr id="15371" name="Freeform 45"/>
            <p:cNvSpPr>
              <a:spLocks/>
            </p:cNvSpPr>
            <p:nvPr/>
          </p:nvSpPr>
          <p:spPr bwMode="auto">
            <a:xfrm>
              <a:off x="2168525" y="2132013"/>
              <a:ext cx="1290638" cy="58737"/>
            </a:xfrm>
            <a:custGeom>
              <a:avLst/>
              <a:gdLst>
                <a:gd name="T0" fmla="*/ 0 w 813"/>
                <a:gd name="T1" fmla="*/ 0 h 37"/>
                <a:gd name="T2" fmla="*/ 806450269 w 813"/>
                <a:gd name="T3" fmla="*/ 22680416 h 37"/>
                <a:gd name="T4" fmla="*/ 1013103298 w 813"/>
                <a:gd name="T5" fmla="*/ 93244180 h 37"/>
                <a:gd name="T6" fmla="*/ 1542336156 w 813"/>
                <a:gd name="T7" fmla="*/ 45362420 h 37"/>
                <a:gd name="T8" fmla="*/ 2048888797 w 813"/>
                <a:gd name="T9" fmla="*/ 68042843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3"/>
                <a:gd name="T16" fmla="*/ 0 h 37"/>
                <a:gd name="T17" fmla="*/ 813 w 813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3" h="37">
                  <a:moveTo>
                    <a:pt x="0" y="0"/>
                  </a:moveTo>
                  <a:cubicBezTo>
                    <a:pt x="107" y="3"/>
                    <a:pt x="214" y="1"/>
                    <a:pt x="320" y="9"/>
                  </a:cubicBezTo>
                  <a:cubicBezTo>
                    <a:pt x="349" y="11"/>
                    <a:pt x="402" y="37"/>
                    <a:pt x="402" y="37"/>
                  </a:cubicBezTo>
                  <a:cubicBezTo>
                    <a:pt x="472" y="33"/>
                    <a:pt x="542" y="18"/>
                    <a:pt x="612" y="18"/>
                  </a:cubicBezTo>
                  <a:cubicBezTo>
                    <a:pt x="679" y="18"/>
                    <a:pt x="746" y="27"/>
                    <a:pt x="813" y="27"/>
                  </a:cubicBezTo>
                </a:path>
              </a:pathLst>
            </a:custGeom>
            <a:solidFill>
              <a:schemeClr val="bg1"/>
            </a:solidFill>
            <a:ln w="63500"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372" name="Freeform 48"/>
            <p:cNvSpPr>
              <a:spLocks/>
            </p:cNvSpPr>
            <p:nvPr/>
          </p:nvSpPr>
          <p:spPr bwMode="auto">
            <a:xfrm>
              <a:off x="5410200" y="1219200"/>
              <a:ext cx="769938" cy="2133600"/>
            </a:xfrm>
            <a:custGeom>
              <a:avLst/>
              <a:gdLst>
                <a:gd name="T0" fmla="*/ 0 w 485"/>
                <a:gd name="T1" fmla="*/ 2147483647 h 1344"/>
                <a:gd name="T2" fmla="*/ 438507560 w 485"/>
                <a:gd name="T3" fmla="*/ 5040312 h 1344"/>
                <a:gd name="T4" fmla="*/ 675402342 w 485"/>
                <a:gd name="T5" fmla="*/ 2147483647 h 1344"/>
                <a:gd name="T6" fmla="*/ 882055435 w 485"/>
                <a:gd name="T7" fmla="*/ 2147483647 h 1344"/>
                <a:gd name="T8" fmla="*/ 1222277458 w 485"/>
                <a:gd name="T9" fmla="*/ 2147483647 h 1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1344"/>
                <a:gd name="T17" fmla="*/ 485 w 485"/>
                <a:gd name="T18" fmla="*/ 1344 h 1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1344">
                  <a:moveTo>
                    <a:pt x="0" y="1218"/>
                  </a:moveTo>
                  <a:cubicBezTo>
                    <a:pt x="44" y="1214"/>
                    <a:pt x="130" y="13"/>
                    <a:pt x="174" y="2"/>
                  </a:cubicBezTo>
                  <a:cubicBezTo>
                    <a:pt x="186" y="0"/>
                    <a:pt x="268" y="880"/>
                    <a:pt x="268" y="880"/>
                  </a:cubicBezTo>
                  <a:cubicBezTo>
                    <a:pt x="297" y="885"/>
                    <a:pt x="321" y="1100"/>
                    <a:pt x="350" y="1100"/>
                  </a:cubicBezTo>
                  <a:cubicBezTo>
                    <a:pt x="378" y="1100"/>
                    <a:pt x="457" y="1344"/>
                    <a:pt x="485" y="1344"/>
                  </a:cubicBezTo>
                </a:path>
              </a:pathLst>
            </a:custGeom>
            <a:solidFill>
              <a:schemeClr val="bg1"/>
            </a:solidFill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373" name="Freeform 56"/>
            <p:cNvSpPr>
              <a:spLocks/>
            </p:cNvSpPr>
            <p:nvPr/>
          </p:nvSpPr>
          <p:spPr bwMode="auto">
            <a:xfrm>
              <a:off x="3416300" y="2117725"/>
              <a:ext cx="311150" cy="1063625"/>
            </a:xfrm>
            <a:custGeom>
              <a:avLst/>
              <a:gdLst>
                <a:gd name="T0" fmla="*/ 0 w 196"/>
                <a:gd name="T1" fmla="*/ 85685306 h 670"/>
                <a:gd name="T2" fmla="*/ 120967512 w 196"/>
                <a:gd name="T3" fmla="*/ 267136564 h 670"/>
                <a:gd name="T4" fmla="*/ 493950670 w 196"/>
                <a:gd name="T5" fmla="*/ 1688504866 h 670"/>
                <a:gd name="T6" fmla="*/ 0 60000 65536"/>
                <a:gd name="T7" fmla="*/ 0 60000 65536"/>
                <a:gd name="T8" fmla="*/ 0 60000 65536"/>
                <a:gd name="T9" fmla="*/ 0 w 196"/>
                <a:gd name="T10" fmla="*/ 0 h 670"/>
                <a:gd name="T11" fmla="*/ 196 w 196"/>
                <a:gd name="T12" fmla="*/ 670 h 6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6" h="670">
                  <a:moveTo>
                    <a:pt x="0" y="34"/>
                  </a:moveTo>
                  <a:cubicBezTo>
                    <a:pt x="8" y="46"/>
                    <a:pt x="15" y="0"/>
                    <a:pt x="48" y="106"/>
                  </a:cubicBezTo>
                  <a:cubicBezTo>
                    <a:pt x="81" y="212"/>
                    <a:pt x="165" y="553"/>
                    <a:pt x="196" y="670"/>
                  </a:cubicBezTo>
                </a:path>
              </a:pathLst>
            </a:custGeom>
            <a:solidFill>
              <a:schemeClr val="bg1"/>
            </a:solidFill>
            <a:ln w="50800"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404" name="Line 60"/>
            <p:cNvSpPr>
              <a:spLocks noChangeShapeType="1"/>
            </p:cNvSpPr>
            <p:nvPr/>
          </p:nvSpPr>
          <p:spPr bwMode="auto">
            <a:xfrm>
              <a:off x="373380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05" name="Line 61"/>
            <p:cNvSpPr>
              <a:spLocks noChangeShapeType="1"/>
            </p:cNvSpPr>
            <p:nvPr/>
          </p:nvSpPr>
          <p:spPr bwMode="auto">
            <a:xfrm>
              <a:off x="384048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06" name="Line 62"/>
            <p:cNvSpPr>
              <a:spLocks noChangeShapeType="1"/>
            </p:cNvSpPr>
            <p:nvPr/>
          </p:nvSpPr>
          <p:spPr bwMode="auto">
            <a:xfrm>
              <a:off x="394716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08" name="Line 64"/>
            <p:cNvSpPr>
              <a:spLocks noChangeShapeType="1"/>
            </p:cNvSpPr>
            <p:nvPr/>
          </p:nvSpPr>
          <p:spPr bwMode="auto">
            <a:xfrm>
              <a:off x="405384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09" name="Line 65"/>
            <p:cNvSpPr>
              <a:spLocks noChangeShapeType="1"/>
            </p:cNvSpPr>
            <p:nvPr/>
          </p:nvSpPr>
          <p:spPr bwMode="auto">
            <a:xfrm>
              <a:off x="416052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2" name="Line 68"/>
            <p:cNvSpPr>
              <a:spLocks noChangeShapeType="1"/>
            </p:cNvSpPr>
            <p:nvPr/>
          </p:nvSpPr>
          <p:spPr bwMode="auto">
            <a:xfrm>
              <a:off x="426720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3" name="Line 69"/>
            <p:cNvSpPr>
              <a:spLocks noChangeShapeType="1"/>
            </p:cNvSpPr>
            <p:nvPr/>
          </p:nvSpPr>
          <p:spPr bwMode="auto">
            <a:xfrm>
              <a:off x="437388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4" name="Line 70"/>
            <p:cNvSpPr>
              <a:spLocks noChangeShapeType="1"/>
            </p:cNvSpPr>
            <p:nvPr/>
          </p:nvSpPr>
          <p:spPr bwMode="auto">
            <a:xfrm>
              <a:off x="448056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5" name="Line 71"/>
            <p:cNvSpPr>
              <a:spLocks noChangeShapeType="1"/>
            </p:cNvSpPr>
            <p:nvPr/>
          </p:nvSpPr>
          <p:spPr bwMode="auto">
            <a:xfrm>
              <a:off x="458724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7" name="Line 73"/>
            <p:cNvSpPr>
              <a:spLocks noChangeShapeType="1"/>
            </p:cNvSpPr>
            <p:nvPr/>
          </p:nvSpPr>
          <p:spPr bwMode="auto">
            <a:xfrm>
              <a:off x="469392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18" name="Line 74"/>
            <p:cNvSpPr>
              <a:spLocks noChangeShapeType="1"/>
            </p:cNvSpPr>
            <p:nvPr/>
          </p:nvSpPr>
          <p:spPr bwMode="auto">
            <a:xfrm>
              <a:off x="480060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21" name="Line 77"/>
            <p:cNvSpPr>
              <a:spLocks noChangeShapeType="1"/>
            </p:cNvSpPr>
            <p:nvPr/>
          </p:nvSpPr>
          <p:spPr bwMode="auto">
            <a:xfrm>
              <a:off x="490728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22" name="Line 78"/>
            <p:cNvSpPr>
              <a:spLocks noChangeShapeType="1"/>
            </p:cNvSpPr>
            <p:nvPr/>
          </p:nvSpPr>
          <p:spPr bwMode="auto">
            <a:xfrm>
              <a:off x="501396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23" name="Line 79"/>
            <p:cNvSpPr>
              <a:spLocks noChangeShapeType="1"/>
            </p:cNvSpPr>
            <p:nvPr/>
          </p:nvSpPr>
          <p:spPr bwMode="auto">
            <a:xfrm>
              <a:off x="512064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24" name="Line 80"/>
            <p:cNvSpPr>
              <a:spLocks noChangeShapeType="1"/>
            </p:cNvSpPr>
            <p:nvPr/>
          </p:nvSpPr>
          <p:spPr bwMode="auto">
            <a:xfrm>
              <a:off x="522732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5425" name="Line 81"/>
            <p:cNvSpPr>
              <a:spLocks noChangeShapeType="1"/>
            </p:cNvSpPr>
            <p:nvPr/>
          </p:nvSpPr>
          <p:spPr bwMode="auto">
            <a:xfrm>
              <a:off x="5334000" y="3200400"/>
              <a:ext cx="0" cy="27146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grpSp>
          <p:nvGrpSpPr>
            <p:cNvPr id="15375" name="Group 106"/>
            <p:cNvGrpSpPr>
              <a:grpSpLocks/>
            </p:cNvGrpSpPr>
            <p:nvPr/>
          </p:nvGrpSpPr>
          <p:grpSpPr bwMode="auto">
            <a:xfrm>
              <a:off x="6172200" y="3276600"/>
              <a:ext cx="1066800" cy="381000"/>
              <a:chOff x="3840" y="2229"/>
              <a:chExt cx="672" cy="156"/>
            </a:xfrm>
          </p:grpSpPr>
          <p:sp>
            <p:nvSpPr>
              <p:cNvPr id="15389" name="Line 83"/>
              <p:cNvSpPr>
                <a:spLocks noChangeShapeType="1"/>
              </p:cNvSpPr>
              <p:nvPr/>
            </p:nvSpPr>
            <p:spPr bwMode="auto">
              <a:xfrm>
                <a:off x="3840" y="2256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0" name="Line 84"/>
              <p:cNvSpPr>
                <a:spLocks noChangeShapeType="1"/>
              </p:cNvSpPr>
              <p:nvPr/>
            </p:nvSpPr>
            <p:spPr bwMode="auto">
              <a:xfrm>
                <a:off x="3888" y="2271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1" name="Line 85"/>
              <p:cNvSpPr>
                <a:spLocks noChangeShapeType="1"/>
              </p:cNvSpPr>
              <p:nvPr/>
            </p:nvSpPr>
            <p:spPr bwMode="auto">
              <a:xfrm>
                <a:off x="3936" y="228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2" name="Line 86"/>
              <p:cNvSpPr>
                <a:spLocks noChangeShapeType="1"/>
              </p:cNvSpPr>
              <p:nvPr/>
            </p:nvSpPr>
            <p:spPr bwMode="auto">
              <a:xfrm>
                <a:off x="3984" y="228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3" name="Line 87"/>
              <p:cNvSpPr>
                <a:spLocks noChangeShapeType="1"/>
              </p:cNvSpPr>
              <p:nvPr/>
            </p:nvSpPr>
            <p:spPr bwMode="auto">
              <a:xfrm>
                <a:off x="4035" y="226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4" name="Line 88"/>
              <p:cNvSpPr>
                <a:spLocks noChangeShapeType="1"/>
              </p:cNvSpPr>
              <p:nvPr/>
            </p:nvSpPr>
            <p:spPr bwMode="auto">
              <a:xfrm>
                <a:off x="4080" y="2244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5" name="Line 89"/>
              <p:cNvSpPr>
                <a:spLocks noChangeShapeType="1"/>
              </p:cNvSpPr>
              <p:nvPr/>
            </p:nvSpPr>
            <p:spPr bwMode="auto">
              <a:xfrm>
                <a:off x="4128" y="222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6" name="Line 90"/>
              <p:cNvSpPr>
                <a:spLocks noChangeShapeType="1"/>
              </p:cNvSpPr>
              <p:nvPr/>
            </p:nvSpPr>
            <p:spPr bwMode="auto">
              <a:xfrm>
                <a:off x="4176" y="2238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7" name="Line 91"/>
              <p:cNvSpPr>
                <a:spLocks noChangeShapeType="1"/>
              </p:cNvSpPr>
              <p:nvPr/>
            </p:nvSpPr>
            <p:spPr bwMode="auto">
              <a:xfrm>
                <a:off x="4224" y="2256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8" name="Line 92"/>
              <p:cNvSpPr>
                <a:spLocks noChangeShapeType="1"/>
              </p:cNvSpPr>
              <p:nvPr/>
            </p:nvSpPr>
            <p:spPr bwMode="auto">
              <a:xfrm>
                <a:off x="4275" y="225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99" name="Line 93"/>
              <p:cNvSpPr>
                <a:spLocks noChangeShapeType="1"/>
              </p:cNvSpPr>
              <p:nvPr/>
            </p:nvSpPr>
            <p:spPr bwMode="auto">
              <a:xfrm>
                <a:off x="4326" y="2268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00" name="Line 94"/>
              <p:cNvSpPr>
                <a:spLocks noChangeShapeType="1"/>
              </p:cNvSpPr>
              <p:nvPr/>
            </p:nvSpPr>
            <p:spPr bwMode="auto">
              <a:xfrm>
                <a:off x="4368" y="2271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01" name="Line 95"/>
              <p:cNvSpPr>
                <a:spLocks noChangeShapeType="1"/>
              </p:cNvSpPr>
              <p:nvPr/>
            </p:nvSpPr>
            <p:spPr bwMode="auto">
              <a:xfrm>
                <a:off x="4416" y="2277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02" name="Line 96"/>
              <p:cNvSpPr>
                <a:spLocks noChangeShapeType="1"/>
              </p:cNvSpPr>
              <p:nvPr/>
            </p:nvSpPr>
            <p:spPr bwMode="auto">
              <a:xfrm>
                <a:off x="4464" y="2271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03" name="Line 97"/>
              <p:cNvSpPr>
                <a:spLocks noChangeShapeType="1"/>
              </p:cNvSpPr>
              <p:nvPr/>
            </p:nvSpPr>
            <p:spPr bwMode="auto">
              <a:xfrm>
                <a:off x="4512" y="2268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5376" name="Group 118"/>
            <p:cNvGrpSpPr>
              <a:grpSpLocks/>
            </p:cNvGrpSpPr>
            <p:nvPr/>
          </p:nvGrpSpPr>
          <p:grpSpPr bwMode="auto">
            <a:xfrm>
              <a:off x="2503488" y="4321175"/>
              <a:ext cx="4716462" cy="477838"/>
              <a:chOff x="1577" y="2722"/>
              <a:chExt cx="2971" cy="301"/>
            </a:xfrm>
          </p:grpSpPr>
          <p:sp>
            <p:nvSpPr>
              <p:cNvPr id="15377" name="Text Box 20"/>
              <p:cNvSpPr txBox="1">
                <a:spLocks noChangeArrowheads="1"/>
              </p:cNvSpPr>
              <p:nvPr/>
            </p:nvSpPr>
            <p:spPr bwMode="auto">
              <a:xfrm>
                <a:off x="1577" y="2792"/>
                <a:ext cx="202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0</a:t>
                </a:r>
              </a:p>
            </p:txBody>
          </p:sp>
          <p:sp>
            <p:nvSpPr>
              <p:cNvPr id="15378" name="Text Box 21"/>
              <p:cNvSpPr txBox="1">
                <a:spLocks noChangeArrowheads="1"/>
              </p:cNvSpPr>
              <p:nvPr/>
            </p:nvSpPr>
            <p:spPr bwMode="auto">
              <a:xfrm>
                <a:off x="2068" y="2792"/>
                <a:ext cx="202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5</a:t>
                </a:r>
              </a:p>
            </p:txBody>
          </p:sp>
          <p:sp>
            <p:nvSpPr>
              <p:cNvPr id="15379" name="Text Box 22"/>
              <p:cNvSpPr txBox="1">
                <a:spLocks noChangeArrowheads="1"/>
              </p:cNvSpPr>
              <p:nvPr/>
            </p:nvSpPr>
            <p:spPr bwMode="auto">
              <a:xfrm>
                <a:off x="2561" y="279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10</a:t>
                </a:r>
              </a:p>
            </p:txBody>
          </p:sp>
          <p:sp>
            <p:nvSpPr>
              <p:cNvPr id="15380" name="Text Box 23"/>
              <p:cNvSpPr txBox="1">
                <a:spLocks noChangeArrowheads="1"/>
              </p:cNvSpPr>
              <p:nvPr/>
            </p:nvSpPr>
            <p:spPr bwMode="auto">
              <a:xfrm>
                <a:off x="3131" y="279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15</a:t>
                </a:r>
              </a:p>
            </p:txBody>
          </p:sp>
          <p:sp>
            <p:nvSpPr>
              <p:cNvPr id="15381" name="Text Box 24"/>
              <p:cNvSpPr txBox="1">
                <a:spLocks noChangeArrowheads="1"/>
              </p:cNvSpPr>
              <p:nvPr/>
            </p:nvSpPr>
            <p:spPr bwMode="auto">
              <a:xfrm>
                <a:off x="3701" y="279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20</a:t>
                </a:r>
              </a:p>
            </p:txBody>
          </p:sp>
          <p:sp>
            <p:nvSpPr>
              <p:cNvPr id="15382" name="Text Box 25"/>
              <p:cNvSpPr txBox="1">
                <a:spLocks noChangeArrowheads="1"/>
              </p:cNvSpPr>
              <p:nvPr/>
            </p:nvSpPr>
            <p:spPr bwMode="auto">
              <a:xfrm>
                <a:off x="4270" y="279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/>
                  <a:t>25</a:t>
                </a:r>
              </a:p>
            </p:txBody>
          </p:sp>
          <p:sp>
            <p:nvSpPr>
              <p:cNvPr id="15383" name="Line 26"/>
              <p:cNvSpPr>
                <a:spLocks noChangeShapeType="1"/>
              </p:cNvSpPr>
              <p:nvPr/>
            </p:nvSpPr>
            <p:spPr bwMode="auto">
              <a:xfrm>
                <a:off x="1676" y="2726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84" name="Line 29"/>
              <p:cNvSpPr>
                <a:spLocks noChangeShapeType="1"/>
              </p:cNvSpPr>
              <p:nvPr/>
            </p:nvSpPr>
            <p:spPr bwMode="auto">
              <a:xfrm>
                <a:off x="3315" y="2726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85" name="Line 30"/>
              <p:cNvSpPr>
                <a:spLocks noChangeShapeType="1"/>
              </p:cNvSpPr>
              <p:nvPr/>
            </p:nvSpPr>
            <p:spPr bwMode="auto">
              <a:xfrm>
                <a:off x="3861" y="2726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86" name="Line 31"/>
              <p:cNvSpPr>
                <a:spLocks noChangeShapeType="1"/>
              </p:cNvSpPr>
              <p:nvPr/>
            </p:nvSpPr>
            <p:spPr bwMode="auto">
              <a:xfrm>
                <a:off x="4408" y="2726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87" name="Line 116"/>
              <p:cNvSpPr>
                <a:spLocks noChangeShapeType="1"/>
              </p:cNvSpPr>
              <p:nvPr/>
            </p:nvSpPr>
            <p:spPr bwMode="auto">
              <a:xfrm>
                <a:off x="2702" y="2722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88" name="Line 117"/>
              <p:cNvSpPr>
                <a:spLocks noChangeShapeType="1"/>
              </p:cNvSpPr>
              <p:nvPr/>
            </p:nvSpPr>
            <p:spPr bwMode="auto">
              <a:xfrm>
                <a:off x="2170" y="2726"/>
                <a:ext cx="0" cy="4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79" name="Text Box 9"/>
            <p:cNvSpPr txBox="1">
              <a:spLocks noChangeArrowheads="1"/>
            </p:cNvSpPr>
            <p:nvPr/>
          </p:nvSpPr>
          <p:spPr bwMode="auto">
            <a:xfrm>
              <a:off x="2362200" y="3581400"/>
              <a:ext cx="2666999" cy="6155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 b="1" dirty="0" smtClean="0"/>
                <a:t>Sympathetic blockade decreases AP  by ~ 50%  </a:t>
              </a:r>
              <a:endParaRPr lang="en-US" sz="1700" b="1" dirty="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8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188913"/>
            <a:ext cx="4876800" cy="657225"/>
          </a:xfrm>
        </p:spPr>
        <p:txBody>
          <a:bodyPr>
            <a:spAutoFit/>
          </a:bodyPr>
          <a:lstStyle/>
          <a:p>
            <a:pPr eaLnBrk="1" hangingPunct="1"/>
            <a:r>
              <a:rPr lang="en-US" b="1" i="1" smtClean="0"/>
              <a:t>Cutting the baroreflex nerves makes the arterial blood pressure unstable.</a:t>
            </a:r>
          </a:p>
        </p:txBody>
      </p:sp>
      <p:grpSp>
        <p:nvGrpSpPr>
          <p:cNvPr id="16387" name="Group 109"/>
          <p:cNvGrpSpPr>
            <a:grpSpLocks/>
          </p:cNvGrpSpPr>
          <p:nvPr/>
        </p:nvGrpSpPr>
        <p:grpSpPr bwMode="auto">
          <a:xfrm>
            <a:off x="533400" y="990600"/>
            <a:ext cx="8077200" cy="5562600"/>
            <a:chOff x="336" y="528"/>
            <a:chExt cx="5088" cy="3504"/>
          </a:xfrm>
        </p:grpSpPr>
        <p:grpSp>
          <p:nvGrpSpPr>
            <p:cNvPr id="16388" name="Group 110"/>
            <p:cNvGrpSpPr>
              <a:grpSpLocks/>
            </p:cNvGrpSpPr>
            <p:nvPr/>
          </p:nvGrpSpPr>
          <p:grpSpPr bwMode="auto">
            <a:xfrm>
              <a:off x="336" y="528"/>
              <a:ext cx="5088" cy="3504"/>
              <a:chOff x="808" y="898"/>
              <a:chExt cx="4140" cy="2519"/>
            </a:xfrm>
          </p:grpSpPr>
          <p:pic>
            <p:nvPicPr>
              <p:cNvPr id="16391" name="Picture 111"/>
              <p:cNvPicPr>
                <a:picLocks noChangeAspect="1" noChangeArrowheads="1"/>
              </p:cNvPicPr>
              <p:nvPr/>
            </p:nvPicPr>
            <p:blipFill>
              <a:blip r:embed="rId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89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2" name="Picture 112"/>
              <p:cNvPicPr>
                <a:picLocks noChangeAspect="1" noChangeArrowheads="1"/>
              </p:cNvPicPr>
              <p:nvPr/>
            </p:nvPicPr>
            <p:blipFill>
              <a:blip r:embed="rId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92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3" name="Picture 113"/>
              <p:cNvPicPr>
                <a:picLocks noChangeAspect="1" noChangeArrowheads="1"/>
              </p:cNvPicPr>
              <p:nvPr/>
            </p:nvPicPr>
            <p:blipFill>
              <a:blip r:embed="rId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94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4" name="Picture 114"/>
              <p:cNvPicPr>
                <a:picLocks noChangeAspect="1" noChangeArrowheads="1"/>
              </p:cNvPicPr>
              <p:nvPr/>
            </p:nvPicPr>
            <p:blipFill>
              <a:blip r:embed="rId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97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5" name="Picture 115"/>
              <p:cNvPicPr>
                <a:picLocks noChangeAspect="1" noChangeArrowheads="1"/>
              </p:cNvPicPr>
              <p:nvPr/>
            </p:nvPicPr>
            <p:blipFill>
              <a:blip r:embed="rId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99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6" name="Picture 116"/>
              <p:cNvPicPr>
                <a:picLocks noChangeAspect="1" noChangeArrowheads="1"/>
              </p:cNvPicPr>
              <p:nvPr/>
            </p:nvPicPr>
            <p:blipFill>
              <a:blip r:embed="rId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01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7" name="Picture 117"/>
              <p:cNvPicPr>
                <a:picLocks noChangeAspect="1" noChangeArrowheads="1"/>
              </p:cNvPicPr>
              <p:nvPr/>
            </p:nvPicPr>
            <p:blipFill>
              <a:blip r:embed="rId1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04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8" name="Picture 118"/>
              <p:cNvPicPr>
                <a:picLocks noChangeAspect="1" noChangeArrowheads="1"/>
              </p:cNvPicPr>
              <p:nvPr/>
            </p:nvPicPr>
            <p:blipFill>
              <a:blip r:embed="rId1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06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9" name="Picture 119"/>
              <p:cNvPicPr>
                <a:picLocks noChangeAspect="1" noChangeArrowheads="1"/>
              </p:cNvPicPr>
              <p:nvPr/>
            </p:nvPicPr>
            <p:blipFill>
              <a:blip r:embed="rId1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09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0" name="Picture 120"/>
              <p:cNvPicPr>
                <a:picLocks noChangeAspect="1" noChangeArrowheads="1"/>
              </p:cNvPicPr>
              <p:nvPr/>
            </p:nvPicPr>
            <p:blipFill>
              <a:blip r:embed="rId1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11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1" name="Picture 121"/>
              <p:cNvPicPr>
                <a:picLocks noChangeAspect="1" noChangeArrowheads="1"/>
              </p:cNvPicPr>
              <p:nvPr/>
            </p:nvPicPr>
            <p:blipFill>
              <a:blip r:embed="rId1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13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2" name="Picture 122"/>
              <p:cNvPicPr>
                <a:picLocks noChangeAspect="1" noChangeArrowheads="1"/>
              </p:cNvPicPr>
              <p:nvPr/>
            </p:nvPicPr>
            <p:blipFill>
              <a:blip r:embed="rId1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16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3" name="Picture 123"/>
              <p:cNvPicPr>
                <a:picLocks noChangeAspect="1" noChangeArrowheads="1"/>
              </p:cNvPicPr>
              <p:nvPr/>
            </p:nvPicPr>
            <p:blipFill>
              <a:blip r:embed="rId1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18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4" name="Picture 124"/>
              <p:cNvPicPr>
                <a:picLocks noChangeAspect="1" noChangeArrowheads="1"/>
              </p:cNvPicPr>
              <p:nvPr/>
            </p:nvPicPr>
            <p:blipFill>
              <a:blip r:embed="rId1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21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5" name="Picture 125"/>
              <p:cNvPicPr>
                <a:picLocks noChangeAspect="1" noChangeArrowheads="1"/>
              </p:cNvPicPr>
              <p:nvPr/>
            </p:nvPicPr>
            <p:blipFill>
              <a:blip r:embed="rId1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23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6" name="Picture 126"/>
              <p:cNvPicPr>
                <a:picLocks noChangeAspect="1" noChangeArrowheads="1"/>
              </p:cNvPicPr>
              <p:nvPr/>
            </p:nvPicPr>
            <p:blipFill>
              <a:blip r:embed="rId1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25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7" name="Picture 127"/>
              <p:cNvPicPr>
                <a:picLocks noChangeAspect="1" noChangeArrowheads="1"/>
              </p:cNvPicPr>
              <p:nvPr/>
            </p:nvPicPr>
            <p:blipFill>
              <a:blip r:embed="rId2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28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8" name="Picture 128"/>
              <p:cNvPicPr>
                <a:picLocks noChangeAspect="1" noChangeArrowheads="1"/>
              </p:cNvPicPr>
              <p:nvPr/>
            </p:nvPicPr>
            <p:blipFill>
              <a:blip r:embed="rId2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30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9" name="Picture 129"/>
              <p:cNvPicPr>
                <a:picLocks noChangeAspect="1" noChangeArrowheads="1"/>
              </p:cNvPicPr>
              <p:nvPr/>
            </p:nvPicPr>
            <p:blipFill>
              <a:blip r:embed="rId2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33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0" name="Picture 130"/>
              <p:cNvPicPr>
                <a:picLocks noChangeAspect="1" noChangeArrowheads="1"/>
              </p:cNvPicPr>
              <p:nvPr/>
            </p:nvPicPr>
            <p:blipFill>
              <a:blip r:embed="rId2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35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1" name="Picture 131"/>
              <p:cNvPicPr>
                <a:picLocks noChangeAspect="1" noChangeArrowheads="1"/>
              </p:cNvPicPr>
              <p:nvPr/>
            </p:nvPicPr>
            <p:blipFill>
              <a:blip r:embed="rId2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37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2" name="Picture 132"/>
              <p:cNvPicPr>
                <a:picLocks noChangeAspect="1" noChangeArrowheads="1"/>
              </p:cNvPicPr>
              <p:nvPr/>
            </p:nvPicPr>
            <p:blipFill>
              <a:blip r:embed="rId2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40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3" name="Picture 133"/>
              <p:cNvPicPr>
                <a:picLocks noChangeAspect="1" noChangeArrowheads="1"/>
              </p:cNvPicPr>
              <p:nvPr/>
            </p:nvPicPr>
            <p:blipFill>
              <a:blip r:embed="rId2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42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4" name="Picture 134"/>
              <p:cNvPicPr>
                <a:picLocks noChangeAspect="1" noChangeArrowheads="1"/>
              </p:cNvPicPr>
              <p:nvPr/>
            </p:nvPicPr>
            <p:blipFill>
              <a:blip r:embed="rId2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45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5" name="Picture 135"/>
              <p:cNvPicPr>
                <a:picLocks noChangeAspect="1" noChangeArrowheads="1"/>
              </p:cNvPicPr>
              <p:nvPr/>
            </p:nvPicPr>
            <p:blipFill>
              <a:blip r:embed="rId2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47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6" name="Picture 136"/>
              <p:cNvPicPr>
                <a:picLocks noChangeAspect="1" noChangeArrowheads="1"/>
              </p:cNvPicPr>
              <p:nvPr/>
            </p:nvPicPr>
            <p:blipFill>
              <a:blip r:embed="rId2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49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7" name="Picture 137"/>
              <p:cNvPicPr>
                <a:picLocks noChangeAspect="1" noChangeArrowheads="1"/>
              </p:cNvPicPr>
              <p:nvPr/>
            </p:nvPicPr>
            <p:blipFill>
              <a:blip r:embed="rId3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52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8" name="Picture 138"/>
              <p:cNvPicPr>
                <a:picLocks noChangeAspect="1" noChangeArrowheads="1"/>
              </p:cNvPicPr>
              <p:nvPr/>
            </p:nvPicPr>
            <p:blipFill>
              <a:blip r:embed="rId3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54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9" name="Picture 139"/>
              <p:cNvPicPr>
                <a:picLocks noChangeAspect="1" noChangeArrowheads="1"/>
              </p:cNvPicPr>
              <p:nvPr/>
            </p:nvPicPr>
            <p:blipFill>
              <a:blip r:embed="rId3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57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0" name="Picture 140"/>
              <p:cNvPicPr>
                <a:picLocks noChangeAspect="1" noChangeArrowheads="1"/>
              </p:cNvPicPr>
              <p:nvPr/>
            </p:nvPicPr>
            <p:blipFill>
              <a:blip r:embed="rId3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59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1" name="Picture 141"/>
              <p:cNvPicPr>
                <a:picLocks noChangeAspect="1" noChangeArrowheads="1"/>
              </p:cNvPicPr>
              <p:nvPr/>
            </p:nvPicPr>
            <p:blipFill>
              <a:blip r:embed="rId3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61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2" name="Picture 142"/>
              <p:cNvPicPr>
                <a:picLocks noChangeAspect="1" noChangeArrowheads="1"/>
              </p:cNvPicPr>
              <p:nvPr/>
            </p:nvPicPr>
            <p:blipFill>
              <a:blip r:embed="rId3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64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3" name="Picture 143"/>
              <p:cNvPicPr>
                <a:picLocks noChangeAspect="1" noChangeArrowheads="1"/>
              </p:cNvPicPr>
              <p:nvPr/>
            </p:nvPicPr>
            <p:blipFill>
              <a:blip r:embed="rId3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66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4" name="Picture 144"/>
              <p:cNvPicPr>
                <a:picLocks noChangeAspect="1" noChangeArrowheads="1"/>
              </p:cNvPicPr>
              <p:nvPr/>
            </p:nvPicPr>
            <p:blipFill>
              <a:blip r:embed="rId3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69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5" name="Picture 145"/>
              <p:cNvPicPr>
                <a:picLocks noChangeAspect="1" noChangeArrowheads="1"/>
              </p:cNvPicPr>
              <p:nvPr/>
            </p:nvPicPr>
            <p:blipFill>
              <a:blip r:embed="rId3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71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6" name="Picture 146"/>
              <p:cNvPicPr>
                <a:picLocks noChangeAspect="1" noChangeArrowheads="1"/>
              </p:cNvPicPr>
              <p:nvPr/>
            </p:nvPicPr>
            <p:blipFill>
              <a:blip r:embed="rId3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73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7" name="Picture 147"/>
              <p:cNvPicPr>
                <a:picLocks noChangeAspect="1" noChangeArrowheads="1"/>
              </p:cNvPicPr>
              <p:nvPr/>
            </p:nvPicPr>
            <p:blipFill>
              <a:blip r:embed="rId4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76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8" name="Picture 148"/>
              <p:cNvPicPr>
                <a:picLocks noChangeAspect="1" noChangeArrowheads="1"/>
              </p:cNvPicPr>
              <p:nvPr/>
            </p:nvPicPr>
            <p:blipFill>
              <a:blip r:embed="rId4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78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9" name="Picture 149"/>
              <p:cNvPicPr>
                <a:picLocks noChangeAspect="1" noChangeArrowheads="1"/>
              </p:cNvPicPr>
              <p:nvPr/>
            </p:nvPicPr>
            <p:blipFill>
              <a:blip r:embed="rId4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81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0" name="Picture 150"/>
              <p:cNvPicPr>
                <a:picLocks noChangeAspect="1" noChangeArrowheads="1"/>
              </p:cNvPicPr>
              <p:nvPr/>
            </p:nvPicPr>
            <p:blipFill>
              <a:blip r:embed="rId4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83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1" name="Picture 151"/>
              <p:cNvPicPr>
                <a:picLocks noChangeAspect="1" noChangeArrowheads="1"/>
              </p:cNvPicPr>
              <p:nvPr/>
            </p:nvPicPr>
            <p:blipFill>
              <a:blip r:embed="rId4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85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2" name="Picture 152"/>
              <p:cNvPicPr>
                <a:picLocks noChangeAspect="1" noChangeArrowheads="1"/>
              </p:cNvPicPr>
              <p:nvPr/>
            </p:nvPicPr>
            <p:blipFill>
              <a:blip r:embed="rId4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88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3" name="Picture 153"/>
              <p:cNvPicPr>
                <a:picLocks noChangeAspect="1" noChangeArrowheads="1"/>
              </p:cNvPicPr>
              <p:nvPr/>
            </p:nvPicPr>
            <p:blipFill>
              <a:blip r:embed="rId4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90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4" name="Picture 154"/>
              <p:cNvPicPr>
                <a:picLocks noChangeAspect="1" noChangeArrowheads="1"/>
              </p:cNvPicPr>
              <p:nvPr/>
            </p:nvPicPr>
            <p:blipFill>
              <a:blip r:embed="rId4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93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5" name="Picture 155"/>
              <p:cNvPicPr>
                <a:picLocks noChangeAspect="1" noChangeArrowheads="1"/>
              </p:cNvPicPr>
              <p:nvPr/>
            </p:nvPicPr>
            <p:blipFill>
              <a:blip r:embed="rId4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95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6" name="Picture 156"/>
              <p:cNvPicPr>
                <a:picLocks noChangeAspect="1" noChangeArrowheads="1"/>
              </p:cNvPicPr>
              <p:nvPr/>
            </p:nvPicPr>
            <p:blipFill>
              <a:blip r:embed="rId4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197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7" name="Picture 157"/>
              <p:cNvPicPr>
                <a:picLocks noChangeAspect="1" noChangeArrowheads="1"/>
              </p:cNvPicPr>
              <p:nvPr/>
            </p:nvPicPr>
            <p:blipFill>
              <a:blip r:embed="rId5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00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8" name="Picture 158"/>
              <p:cNvPicPr>
                <a:picLocks noChangeAspect="1" noChangeArrowheads="1"/>
              </p:cNvPicPr>
              <p:nvPr/>
            </p:nvPicPr>
            <p:blipFill>
              <a:blip r:embed="rId5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02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9" name="Picture 159"/>
              <p:cNvPicPr>
                <a:picLocks noChangeAspect="1" noChangeArrowheads="1"/>
              </p:cNvPicPr>
              <p:nvPr/>
            </p:nvPicPr>
            <p:blipFill>
              <a:blip r:embed="rId5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05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0" name="Picture 160"/>
              <p:cNvPicPr>
                <a:picLocks noChangeAspect="1" noChangeArrowheads="1"/>
              </p:cNvPicPr>
              <p:nvPr/>
            </p:nvPicPr>
            <p:blipFill>
              <a:blip r:embed="rId5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07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1" name="Picture 161"/>
              <p:cNvPicPr>
                <a:picLocks noChangeAspect="1" noChangeArrowheads="1"/>
              </p:cNvPicPr>
              <p:nvPr/>
            </p:nvPicPr>
            <p:blipFill>
              <a:blip r:embed="rId5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09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2" name="Picture 162"/>
              <p:cNvPicPr>
                <a:picLocks noChangeAspect="1" noChangeArrowheads="1"/>
              </p:cNvPicPr>
              <p:nvPr/>
            </p:nvPicPr>
            <p:blipFill>
              <a:blip r:embed="rId5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12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3" name="Picture 163"/>
              <p:cNvPicPr>
                <a:picLocks noChangeAspect="1" noChangeArrowheads="1"/>
              </p:cNvPicPr>
              <p:nvPr/>
            </p:nvPicPr>
            <p:blipFill>
              <a:blip r:embed="rId5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14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4" name="Picture 164"/>
              <p:cNvPicPr>
                <a:picLocks noChangeAspect="1" noChangeArrowheads="1"/>
              </p:cNvPicPr>
              <p:nvPr/>
            </p:nvPicPr>
            <p:blipFill>
              <a:blip r:embed="rId5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17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5" name="Picture 165"/>
              <p:cNvPicPr>
                <a:picLocks noChangeAspect="1" noChangeArrowheads="1"/>
              </p:cNvPicPr>
              <p:nvPr/>
            </p:nvPicPr>
            <p:blipFill>
              <a:blip r:embed="rId5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19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6" name="Picture 166"/>
              <p:cNvPicPr>
                <a:picLocks noChangeAspect="1" noChangeArrowheads="1"/>
              </p:cNvPicPr>
              <p:nvPr/>
            </p:nvPicPr>
            <p:blipFill>
              <a:blip r:embed="rId5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21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7" name="Picture 167"/>
              <p:cNvPicPr>
                <a:picLocks noChangeAspect="1" noChangeArrowheads="1"/>
              </p:cNvPicPr>
              <p:nvPr/>
            </p:nvPicPr>
            <p:blipFill>
              <a:blip r:embed="rId6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24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8" name="Picture 168"/>
              <p:cNvPicPr>
                <a:picLocks noChangeAspect="1" noChangeArrowheads="1"/>
              </p:cNvPicPr>
              <p:nvPr/>
            </p:nvPicPr>
            <p:blipFill>
              <a:blip r:embed="rId6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26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49" name="Picture 169"/>
              <p:cNvPicPr>
                <a:picLocks noChangeAspect="1" noChangeArrowheads="1"/>
              </p:cNvPicPr>
              <p:nvPr/>
            </p:nvPicPr>
            <p:blipFill>
              <a:blip r:embed="rId6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29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0" name="Picture 170"/>
              <p:cNvPicPr>
                <a:picLocks noChangeAspect="1" noChangeArrowheads="1"/>
              </p:cNvPicPr>
              <p:nvPr/>
            </p:nvPicPr>
            <p:blipFill>
              <a:blip r:embed="rId6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31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1" name="Picture 171"/>
              <p:cNvPicPr>
                <a:picLocks noChangeAspect="1" noChangeArrowheads="1"/>
              </p:cNvPicPr>
              <p:nvPr/>
            </p:nvPicPr>
            <p:blipFill>
              <a:blip r:embed="rId6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33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2" name="Picture 172"/>
              <p:cNvPicPr>
                <a:picLocks noChangeAspect="1" noChangeArrowheads="1"/>
              </p:cNvPicPr>
              <p:nvPr/>
            </p:nvPicPr>
            <p:blipFill>
              <a:blip r:embed="rId6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36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3" name="Picture 173"/>
              <p:cNvPicPr>
                <a:picLocks noChangeAspect="1" noChangeArrowheads="1"/>
              </p:cNvPicPr>
              <p:nvPr/>
            </p:nvPicPr>
            <p:blipFill>
              <a:blip r:embed="rId6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38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4" name="Picture 174"/>
              <p:cNvPicPr>
                <a:picLocks noChangeAspect="1" noChangeArrowheads="1"/>
              </p:cNvPicPr>
              <p:nvPr/>
            </p:nvPicPr>
            <p:blipFill>
              <a:blip r:embed="rId6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41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5" name="Picture 175"/>
              <p:cNvPicPr>
                <a:picLocks noChangeAspect="1" noChangeArrowheads="1"/>
              </p:cNvPicPr>
              <p:nvPr/>
            </p:nvPicPr>
            <p:blipFill>
              <a:blip r:embed="rId6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43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6" name="Picture 176"/>
              <p:cNvPicPr>
                <a:picLocks noChangeAspect="1" noChangeArrowheads="1"/>
              </p:cNvPicPr>
              <p:nvPr/>
            </p:nvPicPr>
            <p:blipFill>
              <a:blip r:embed="rId6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45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7" name="Picture 177"/>
              <p:cNvPicPr>
                <a:picLocks noChangeAspect="1" noChangeArrowheads="1"/>
              </p:cNvPicPr>
              <p:nvPr/>
            </p:nvPicPr>
            <p:blipFill>
              <a:blip r:embed="rId7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48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8" name="Picture 178"/>
              <p:cNvPicPr>
                <a:picLocks noChangeAspect="1" noChangeArrowheads="1"/>
              </p:cNvPicPr>
              <p:nvPr/>
            </p:nvPicPr>
            <p:blipFill>
              <a:blip r:embed="rId7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50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59" name="Picture 179"/>
              <p:cNvPicPr>
                <a:picLocks noChangeAspect="1" noChangeArrowheads="1"/>
              </p:cNvPicPr>
              <p:nvPr/>
            </p:nvPicPr>
            <p:blipFill>
              <a:blip r:embed="rId7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53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0" name="Picture 180"/>
              <p:cNvPicPr>
                <a:picLocks noChangeAspect="1" noChangeArrowheads="1"/>
              </p:cNvPicPr>
              <p:nvPr/>
            </p:nvPicPr>
            <p:blipFill>
              <a:blip r:embed="rId7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55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1" name="Picture 181"/>
              <p:cNvPicPr>
                <a:picLocks noChangeAspect="1" noChangeArrowheads="1"/>
              </p:cNvPicPr>
              <p:nvPr/>
            </p:nvPicPr>
            <p:blipFill>
              <a:blip r:embed="rId7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57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2" name="Picture 182"/>
              <p:cNvPicPr>
                <a:picLocks noChangeAspect="1" noChangeArrowheads="1"/>
              </p:cNvPicPr>
              <p:nvPr/>
            </p:nvPicPr>
            <p:blipFill>
              <a:blip r:embed="rId7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60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3" name="Picture 183"/>
              <p:cNvPicPr>
                <a:picLocks noChangeAspect="1" noChangeArrowheads="1"/>
              </p:cNvPicPr>
              <p:nvPr/>
            </p:nvPicPr>
            <p:blipFill>
              <a:blip r:embed="rId7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62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4" name="Picture 184"/>
              <p:cNvPicPr>
                <a:picLocks noChangeAspect="1" noChangeArrowheads="1"/>
              </p:cNvPicPr>
              <p:nvPr/>
            </p:nvPicPr>
            <p:blipFill>
              <a:blip r:embed="rId7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65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5" name="Picture 185"/>
              <p:cNvPicPr>
                <a:picLocks noChangeAspect="1" noChangeArrowheads="1"/>
              </p:cNvPicPr>
              <p:nvPr/>
            </p:nvPicPr>
            <p:blipFill>
              <a:blip r:embed="rId7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67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6" name="Picture 186"/>
              <p:cNvPicPr>
                <a:picLocks noChangeAspect="1" noChangeArrowheads="1"/>
              </p:cNvPicPr>
              <p:nvPr/>
            </p:nvPicPr>
            <p:blipFill>
              <a:blip r:embed="rId7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69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7" name="Picture 187"/>
              <p:cNvPicPr>
                <a:picLocks noChangeAspect="1" noChangeArrowheads="1"/>
              </p:cNvPicPr>
              <p:nvPr/>
            </p:nvPicPr>
            <p:blipFill>
              <a:blip r:embed="rId8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72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8" name="Picture 188"/>
              <p:cNvPicPr>
                <a:picLocks noChangeAspect="1" noChangeArrowheads="1"/>
              </p:cNvPicPr>
              <p:nvPr/>
            </p:nvPicPr>
            <p:blipFill>
              <a:blip r:embed="rId8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74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69" name="Picture 189"/>
              <p:cNvPicPr>
                <a:picLocks noChangeAspect="1" noChangeArrowheads="1"/>
              </p:cNvPicPr>
              <p:nvPr/>
            </p:nvPicPr>
            <p:blipFill>
              <a:blip r:embed="rId8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77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0" name="Picture 190"/>
              <p:cNvPicPr>
                <a:picLocks noChangeAspect="1" noChangeArrowheads="1"/>
              </p:cNvPicPr>
              <p:nvPr/>
            </p:nvPicPr>
            <p:blipFill>
              <a:blip r:embed="rId8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79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1" name="Picture 191"/>
              <p:cNvPicPr>
                <a:picLocks noChangeAspect="1" noChangeArrowheads="1"/>
              </p:cNvPicPr>
              <p:nvPr/>
            </p:nvPicPr>
            <p:blipFill>
              <a:blip r:embed="rId8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81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2" name="Picture 192"/>
              <p:cNvPicPr>
                <a:picLocks noChangeAspect="1" noChangeArrowheads="1"/>
              </p:cNvPicPr>
              <p:nvPr/>
            </p:nvPicPr>
            <p:blipFill>
              <a:blip r:embed="rId8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84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3" name="Picture 193"/>
              <p:cNvPicPr>
                <a:picLocks noChangeAspect="1" noChangeArrowheads="1"/>
              </p:cNvPicPr>
              <p:nvPr/>
            </p:nvPicPr>
            <p:blipFill>
              <a:blip r:embed="rId8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86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4" name="Picture 194"/>
              <p:cNvPicPr>
                <a:picLocks noChangeAspect="1" noChangeArrowheads="1"/>
              </p:cNvPicPr>
              <p:nvPr/>
            </p:nvPicPr>
            <p:blipFill>
              <a:blip r:embed="rId8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89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5" name="Picture 195"/>
              <p:cNvPicPr>
                <a:picLocks noChangeAspect="1" noChangeArrowheads="1"/>
              </p:cNvPicPr>
              <p:nvPr/>
            </p:nvPicPr>
            <p:blipFill>
              <a:blip r:embed="rId8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91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6" name="Picture 196"/>
              <p:cNvPicPr>
                <a:picLocks noChangeAspect="1" noChangeArrowheads="1"/>
              </p:cNvPicPr>
              <p:nvPr/>
            </p:nvPicPr>
            <p:blipFill>
              <a:blip r:embed="rId8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93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7" name="Picture 197"/>
              <p:cNvPicPr>
                <a:picLocks noChangeAspect="1" noChangeArrowheads="1"/>
              </p:cNvPicPr>
              <p:nvPr/>
            </p:nvPicPr>
            <p:blipFill>
              <a:blip r:embed="rId9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96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8" name="Picture 198"/>
              <p:cNvPicPr>
                <a:picLocks noChangeAspect="1" noChangeArrowheads="1"/>
              </p:cNvPicPr>
              <p:nvPr/>
            </p:nvPicPr>
            <p:blipFill>
              <a:blip r:embed="rId9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298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79" name="Picture 199"/>
              <p:cNvPicPr>
                <a:picLocks noChangeAspect="1" noChangeArrowheads="1"/>
              </p:cNvPicPr>
              <p:nvPr/>
            </p:nvPicPr>
            <p:blipFill>
              <a:blip r:embed="rId9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01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0" name="Picture 200"/>
              <p:cNvPicPr>
                <a:picLocks noChangeAspect="1" noChangeArrowheads="1"/>
              </p:cNvPicPr>
              <p:nvPr/>
            </p:nvPicPr>
            <p:blipFill>
              <a:blip r:embed="rId9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03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1" name="Picture 201"/>
              <p:cNvPicPr>
                <a:picLocks noChangeAspect="1" noChangeArrowheads="1"/>
              </p:cNvPicPr>
              <p:nvPr/>
            </p:nvPicPr>
            <p:blipFill>
              <a:blip r:embed="rId9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05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2" name="Picture 202"/>
              <p:cNvPicPr>
                <a:picLocks noChangeAspect="1" noChangeArrowheads="1"/>
              </p:cNvPicPr>
              <p:nvPr/>
            </p:nvPicPr>
            <p:blipFill>
              <a:blip r:embed="rId9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08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3" name="Picture 203"/>
              <p:cNvPicPr>
                <a:picLocks noChangeAspect="1" noChangeArrowheads="1"/>
              </p:cNvPicPr>
              <p:nvPr/>
            </p:nvPicPr>
            <p:blipFill>
              <a:blip r:embed="rId9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10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4" name="Picture 204"/>
              <p:cNvPicPr>
                <a:picLocks noChangeAspect="1" noChangeArrowheads="1"/>
              </p:cNvPicPr>
              <p:nvPr/>
            </p:nvPicPr>
            <p:blipFill>
              <a:blip r:embed="rId9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13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5" name="Picture 205"/>
              <p:cNvPicPr>
                <a:picLocks noChangeAspect="1" noChangeArrowheads="1"/>
              </p:cNvPicPr>
              <p:nvPr/>
            </p:nvPicPr>
            <p:blipFill>
              <a:blip r:embed="rId9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15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6" name="Picture 206"/>
              <p:cNvPicPr>
                <a:picLocks noChangeAspect="1" noChangeArrowheads="1"/>
              </p:cNvPicPr>
              <p:nvPr/>
            </p:nvPicPr>
            <p:blipFill>
              <a:blip r:embed="rId99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17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7" name="Picture 207"/>
              <p:cNvPicPr>
                <a:picLocks noChangeAspect="1" noChangeArrowheads="1"/>
              </p:cNvPicPr>
              <p:nvPr/>
            </p:nvPicPr>
            <p:blipFill>
              <a:blip r:embed="rId100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20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8" name="Picture 208"/>
              <p:cNvPicPr>
                <a:picLocks noChangeAspect="1" noChangeArrowheads="1"/>
              </p:cNvPicPr>
              <p:nvPr/>
            </p:nvPicPr>
            <p:blipFill>
              <a:blip r:embed="rId101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22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89" name="Picture 209"/>
              <p:cNvPicPr>
                <a:picLocks noChangeAspect="1" noChangeArrowheads="1"/>
              </p:cNvPicPr>
              <p:nvPr/>
            </p:nvPicPr>
            <p:blipFill>
              <a:blip r:embed="rId102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25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0" name="Picture 210"/>
              <p:cNvPicPr>
                <a:picLocks noChangeAspect="1" noChangeArrowheads="1"/>
              </p:cNvPicPr>
              <p:nvPr/>
            </p:nvPicPr>
            <p:blipFill>
              <a:blip r:embed="rId103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274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1" name="Picture 211"/>
              <p:cNvPicPr>
                <a:picLocks noChangeAspect="1" noChangeArrowheads="1"/>
              </p:cNvPicPr>
              <p:nvPr/>
            </p:nvPicPr>
            <p:blipFill>
              <a:blip r:embed="rId104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298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2" name="Picture 212"/>
              <p:cNvPicPr>
                <a:picLocks noChangeAspect="1" noChangeArrowheads="1"/>
              </p:cNvPicPr>
              <p:nvPr/>
            </p:nvPicPr>
            <p:blipFill>
              <a:blip r:embed="rId105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322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3" name="Picture 213"/>
              <p:cNvPicPr>
                <a:picLocks noChangeAspect="1" noChangeArrowheads="1"/>
              </p:cNvPicPr>
              <p:nvPr/>
            </p:nvPicPr>
            <p:blipFill>
              <a:blip r:embed="rId106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346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4" name="Picture 214"/>
              <p:cNvPicPr>
                <a:picLocks noChangeAspect="1" noChangeArrowheads="1"/>
              </p:cNvPicPr>
              <p:nvPr/>
            </p:nvPicPr>
            <p:blipFill>
              <a:blip r:embed="rId107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370"/>
                <a:ext cx="414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95" name="Picture 215"/>
              <p:cNvPicPr>
                <a:picLocks noChangeAspect="1" noChangeArrowheads="1"/>
              </p:cNvPicPr>
              <p:nvPr/>
            </p:nvPicPr>
            <p:blipFill>
              <a:blip r:embed="rId108">
                <a:lum bright="34000" contrast="38000"/>
              </a:blip>
              <a:srcRect/>
              <a:stretch>
                <a:fillRect/>
              </a:stretch>
            </p:blipFill>
            <p:spPr bwMode="auto">
              <a:xfrm>
                <a:off x="808" y="3394"/>
                <a:ext cx="4140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389" name="Text Box 216"/>
            <p:cNvSpPr txBox="1">
              <a:spLocks noChangeArrowheads="1"/>
            </p:cNvSpPr>
            <p:nvPr/>
          </p:nvSpPr>
          <p:spPr bwMode="auto">
            <a:xfrm>
              <a:off x="1968" y="576"/>
              <a:ext cx="537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anchorCtr="1">
              <a:spAutoFit/>
            </a:bodyPr>
            <a:lstStyle/>
            <a:p>
              <a:r>
                <a:rPr lang="en-US" sz="1700"/>
                <a:t>control</a:t>
              </a:r>
            </a:p>
          </p:txBody>
        </p:sp>
        <p:sp>
          <p:nvSpPr>
            <p:cNvPr id="16390" name="Text Box 217"/>
            <p:cNvSpPr txBox="1">
              <a:spLocks noChangeArrowheads="1"/>
            </p:cNvSpPr>
            <p:nvPr/>
          </p:nvSpPr>
          <p:spPr bwMode="auto">
            <a:xfrm>
              <a:off x="3840" y="576"/>
              <a:ext cx="924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anchorCtr="1">
              <a:spAutoFit/>
            </a:bodyPr>
            <a:lstStyle/>
            <a:p>
              <a:r>
                <a:rPr lang="en-US" sz="1700"/>
                <a:t>no baroreflex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78213" y="115888"/>
            <a:ext cx="2192337" cy="417512"/>
          </a:xfrm>
          <a:ln cap="flat"/>
        </p:spPr>
        <p:txBody>
          <a:bodyPr tIns="64008" bIns="64008">
            <a:spAutoFit/>
          </a:bodyPr>
          <a:lstStyle/>
          <a:p>
            <a:pPr eaLnBrk="1" hangingPunct="1"/>
            <a:r>
              <a:rPr lang="en-US" smtClean="0"/>
              <a:t>Vasovagal syncope</a:t>
            </a:r>
          </a:p>
        </p:txBody>
      </p:sp>
      <p:grpSp>
        <p:nvGrpSpPr>
          <p:cNvPr id="17411" name="Group 40"/>
          <p:cNvGrpSpPr>
            <a:grpSpLocks/>
          </p:cNvGrpSpPr>
          <p:nvPr/>
        </p:nvGrpSpPr>
        <p:grpSpPr bwMode="auto">
          <a:xfrm>
            <a:off x="685800" y="685800"/>
            <a:ext cx="8001000" cy="5624513"/>
            <a:chOff x="432" y="432"/>
            <a:chExt cx="5040" cy="3543"/>
          </a:xfrm>
        </p:grpSpPr>
        <p:sp>
          <p:nvSpPr>
            <p:cNvPr id="17412" name="Text Box 3"/>
            <p:cNvSpPr txBox="1">
              <a:spLocks noChangeArrowheads="1"/>
            </p:cNvSpPr>
            <p:nvPr/>
          </p:nvSpPr>
          <p:spPr bwMode="auto">
            <a:xfrm>
              <a:off x="1008" y="432"/>
              <a:ext cx="25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Emotional disturbance (cerebral cortex)</a:t>
              </a:r>
            </a:p>
          </p:txBody>
        </p:sp>
        <p:sp>
          <p:nvSpPr>
            <p:cNvPr id="17413" name="Text Box 4"/>
            <p:cNvSpPr txBox="1">
              <a:spLocks noChangeArrowheads="1"/>
            </p:cNvSpPr>
            <p:nvPr/>
          </p:nvSpPr>
          <p:spPr bwMode="auto">
            <a:xfrm>
              <a:off x="3360" y="2625"/>
              <a:ext cx="6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TPR</a:t>
              </a:r>
            </a:p>
          </p:txBody>
        </p:sp>
        <p:sp>
          <p:nvSpPr>
            <p:cNvPr id="17414" name="Text Box 5"/>
            <p:cNvSpPr txBox="1">
              <a:spLocks noChangeArrowheads="1"/>
            </p:cNvSpPr>
            <p:nvPr/>
          </p:nvSpPr>
          <p:spPr bwMode="auto">
            <a:xfrm>
              <a:off x="1726" y="2933"/>
              <a:ext cx="124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arterial pressure</a:t>
              </a:r>
            </a:p>
          </p:txBody>
        </p:sp>
        <p:sp>
          <p:nvSpPr>
            <p:cNvPr id="17415" name="Text Box 6"/>
            <p:cNvSpPr txBox="1">
              <a:spLocks noChangeArrowheads="1"/>
            </p:cNvSpPr>
            <p:nvPr/>
          </p:nvSpPr>
          <p:spPr bwMode="auto">
            <a:xfrm>
              <a:off x="3024" y="1910"/>
              <a:ext cx="129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Vasodilator fibers to skeletal muscle</a:t>
              </a:r>
            </a:p>
          </p:txBody>
        </p:sp>
        <p:sp>
          <p:nvSpPr>
            <p:cNvPr id="17416" name="Text Box 7"/>
            <p:cNvSpPr txBox="1">
              <a:spLocks noChangeArrowheads="1"/>
            </p:cNvSpPr>
            <p:nvPr/>
          </p:nvSpPr>
          <p:spPr bwMode="auto">
            <a:xfrm>
              <a:off x="3257" y="1282"/>
              <a:ext cx="83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Spinal cord</a:t>
              </a:r>
            </a:p>
          </p:txBody>
        </p:sp>
        <p:sp>
          <p:nvSpPr>
            <p:cNvPr id="17417" name="Text Box 8"/>
            <p:cNvSpPr txBox="1">
              <a:spLocks noChangeArrowheads="1"/>
            </p:cNvSpPr>
            <p:nvPr/>
          </p:nvSpPr>
          <p:spPr bwMode="auto">
            <a:xfrm>
              <a:off x="1536" y="825"/>
              <a:ext cx="15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Anterior hypothalamus</a:t>
              </a:r>
            </a:p>
          </p:txBody>
        </p:sp>
        <p:sp>
          <p:nvSpPr>
            <p:cNvPr id="17418" name="Text Box 9"/>
            <p:cNvSpPr txBox="1">
              <a:spLocks noChangeArrowheads="1"/>
            </p:cNvSpPr>
            <p:nvPr/>
          </p:nvSpPr>
          <p:spPr bwMode="auto">
            <a:xfrm>
              <a:off x="1996" y="1281"/>
              <a:ext cx="62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medulla</a:t>
              </a:r>
            </a:p>
          </p:txBody>
        </p:sp>
        <p:sp>
          <p:nvSpPr>
            <p:cNvPr id="17419" name="Text Box 10"/>
            <p:cNvSpPr txBox="1">
              <a:spLocks noChangeArrowheads="1"/>
            </p:cNvSpPr>
            <p:nvPr/>
          </p:nvSpPr>
          <p:spPr bwMode="auto">
            <a:xfrm>
              <a:off x="556" y="1281"/>
              <a:ext cx="91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Vagus nerve</a:t>
              </a:r>
            </a:p>
          </p:txBody>
        </p:sp>
        <p:sp>
          <p:nvSpPr>
            <p:cNvPr id="17420" name="Text Box 11"/>
            <p:cNvSpPr txBox="1">
              <a:spLocks noChangeArrowheads="1"/>
            </p:cNvSpPr>
            <p:nvPr/>
          </p:nvSpPr>
          <p:spPr bwMode="auto">
            <a:xfrm>
              <a:off x="1726" y="3338"/>
              <a:ext cx="124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Brain blood flow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1721" y="3744"/>
              <a:ext cx="125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Fainting (syncope)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432" y="2544"/>
              <a:ext cx="116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 cardiac output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580" y="1848"/>
              <a:ext cx="86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Heart rate</a:t>
              </a:r>
            </a:p>
          </p:txBody>
        </p:sp>
        <p:cxnSp>
          <p:nvCxnSpPr>
            <p:cNvPr id="17424" name="AutoShape 16"/>
            <p:cNvCxnSpPr>
              <a:cxnSpLocks noChangeShapeType="1"/>
              <a:stCxn id="17412" idx="2"/>
              <a:endCxn id="17417" idx="0"/>
            </p:cNvCxnSpPr>
            <p:nvPr/>
          </p:nvCxnSpPr>
          <p:spPr bwMode="auto">
            <a:xfrm>
              <a:off x="2304" y="668"/>
              <a:ext cx="0" cy="15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25" name="AutoShape 17"/>
            <p:cNvCxnSpPr>
              <a:cxnSpLocks noChangeShapeType="1"/>
              <a:stCxn id="17417" idx="2"/>
              <a:endCxn id="17418" idx="0"/>
            </p:cNvCxnSpPr>
            <p:nvPr/>
          </p:nvCxnSpPr>
          <p:spPr bwMode="auto">
            <a:xfrm>
              <a:off x="2304" y="1061"/>
              <a:ext cx="4" cy="21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26" name="AutoShape 18"/>
            <p:cNvCxnSpPr>
              <a:cxnSpLocks noChangeShapeType="1"/>
              <a:stCxn id="17418" idx="1"/>
              <a:endCxn id="17419" idx="3"/>
            </p:cNvCxnSpPr>
            <p:nvPr/>
          </p:nvCxnSpPr>
          <p:spPr bwMode="auto">
            <a:xfrm flipH="1">
              <a:off x="1473" y="1397"/>
              <a:ext cx="518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27" name="AutoShape 19"/>
            <p:cNvCxnSpPr>
              <a:cxnSpLocks noChangeShapeType="1"/>
              <a:stCxn id="17418" idx="3"/>
              <a:endCxn id="17416" idx="1"/>
            </p:cNvCxnSpPr>
            <p:nvPr/>
          </p:nvCxnSpPr>
          <p:spPr bwMode="auto">
            <a:xfrm>
              <a:off x="2624" y="1397"/>
              <a:ext cx="628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28" name="AutoShape 20"/>
            <p:cNvCxnSpPr>
              <a:cxnSpLocks noChangeShapeType="1"/>
              <a:stCxn id="17419" idx="2"/>
              <a:endCxn id="17423" idx="0"/>
            </p:cNvCxnSpPr>
            <p:nvPr/>
          </p:nvCxnSpPr>
          <p:spPr bwMode="auto">
            <a:xfrm>
              <a:off x="1012" y="1517"/>
              <a:ext cx="0" cy="32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29" name="AutoShape 21"/>
            <p:cNvCxnSpPr>
              <a:cxnSpLocks noChangeShapeType="1"/>
              <a:stCxn id="17423" idx="2"/>
              <a:endCxn id="17422" idx="0"/>
            </p:cNvCxnSpPr>
            <p:nvPr/>
          </p:nvCxnSpPr>
          <p:spPr bwMode="auto">
            <a:xfrm>
              <a:off x="1012" y="2084"/>
              <a:ext cx="0" cy="45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30" name="AutoShape 22"/>
            <p:cNvCxnSpPr>
              <a:cxnSpLocks noChangeShapeType="1"/>
              <a:stCxn id="17416" idx="2"/>
              <a:endCxn id="17415" idx="0"/>
            </p:cNvCxnSpPr>
            <p:nvPr/>
          </p:nvCxnSpPr>
          <p:spPr bwMode="auto">
            <a:xfrm>
              <a:off x="3672" y="1518"/>
              <a:ext cx="0" cy="3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31" name="AutoShape 23"/>
            <p:cNvCxnSpPr>
              <a:cxnSpLocks noChangeShapeType="1"/>
              <a:stCxn id="17415" idx="2"/>
              <a:endCxn id="17413" idx="0"/>
            </p:cNvCxnSpPr>
            <p:nvPr/>
          </p:nvCxnSpPr>
          <p:spPr bwMode="auto">
            <a:xfrm>
              <a:off x="3672" y="2309"/>
              <a:ext cx="0" cy="3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32" name="AutoShape 24"/>
            <p:cNvCxnSpPr>
              <a:cxnSpLocks noChangeShapeType="1"/>
              <a:stCxn id="17414" idx="2"/>
              <a:endCxn id="17420" idx="0"/>
            </p:cNvCxnSpPr>
            <p:nvPr/>
          </p:nvCxnSpPr>
          <p:spPr bwMode="auto">
            <a:xfrm>
              <a:off x="2349" y="3169"/>
              <a:ext cx="0" cy="16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33" name="AutoShape 25"/>
            <p:cNvCxnSpPr>
              <a:cxnSpLocks noChangeShapeType="1"/>
              <a:stCxn id="17420" idx="2"/>
              <a:endCxn id="17421" idx="0"/>
            </p:cNvCxnSpPr>
            <p:nvPr/>
          </p:nvCxnSpPr>
          <p:spPr bwMode="auto">
            <a:xfrm>
              <a:off x="2349" y="3574"/>
              <a:ext cx="0" cy="16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34" name="AutoShape 26"/>
            <p:cNvCxnSpPr>
              <a:cxnSpLocks noChangeShapeType="1"/>
              <a:stCxn id="17422" idx="2"/>
              <a:endCxn id="17414" idx="1"/>
            </p:cNvCxnSpPr>
            <p:nvPr/>
          </p:nvCxnSpPr>
          <p:spPr bwMode="auto">
            <a:xfrm rot="16200000" flipH="1">
              <a:off x="1232" y="2560"/>
              <a:ext cx="269" cy="709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7435" name="AutoShape 27"/>
            <p:cNvCxnSpPr>
              <a:cxnSpLocks noChangeShapeType="1"/>
              <a:stCxn id="17413" idx="2"/>
              <a:endCxn id="17414" idx="3"/>
            </p:cNvCxnSpPr>
            <p:nvPr/>
          </p:nvCxnSpPr>
          <p:spPr bwMode="auto">
            <a:xfrm rot="5400000">
              <a:off x="3230" y="2607"/>
              <a:ext cx="188" cy="696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sp>
          <p:nvSpPr>
            <p:cNvPr id="17436" name="Text Box 29"/>
            <p:cNvSpPr txBox="1">
              <a:spLocks noChangeArrowheads="1"/>
            </p:cNvSpPr>
            <p:nvPr/>
          </p:nvSpPr>
          <p:spPr bwMode="auto">
            <a:xfrm>
              <a:off x="4608" y="1200"/>
              <a:ext cx="62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Adrenal medulla </a:t>
              </a:r>
            </a:p>
          </p:txBody>
        </p:sp>
        <p:sp>
          <p:nvSpPr>
            <p:cNvPr id="17437" name="Text Box 30"/>
            <p:cNvSpPr txBox="1">
              <a:spLocks noChangeArrowheads="1"/>
            </p:cNvSpPr>
            <p:nvPr/>
          </p:nvSpPr>
          <p:spPr bwMode="auto">
            <a:xfrm>
              <a:off x="4505" y="1756"/>
              <a:ext cx="83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latin typeface="Symbol" charset="2"/>
                </a:rPr>
                <a:t>b </a:t>
              </a:r>
              <a:r>
                <a:rPr lang="en-US" sz="1700"/>
                <a:t>receptors</a:t>
              </a:r>
            </a:p>
          </p:txBody>
        </p:sp>
        <p:sp>
          <p:nvSpPr>
            <p:cNvPr id="17438" name="Text Box 31"/>
            <p:cNvSpPr txBox="1">
              <a:spLocks noChangeArrowheads="1"/>
            </p:cNvSpPr>
            <p:nvPr/>
          </p:nvSpPr>
          <p:spPr bwMode="auto">
            <a:xfrm>
              <a:off x="4368" y="2544"/>
              <a:ext cx="110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Dilation in skeletal muscle</a:t>
              </a:r>
            </a:p>
          </p:txBody>
        </p:sp>
        <p:cxnSp>
          <p:nvCxnSpPr>
            <p:cNvPr id="17439" name="AutoShape 32"/>
            <p:cNvCxnSpPr>
              <a:cxnSpLocks noChangeShapeType="1"/>
              <a:stCxn id="17416" idx="3"/>
              <a:endCxn id="17436" idx="1"/>
            </p:cNvCxnSpPr>
            <p:nvPr/>
          </p:nvCxnSpPr>
          <p:spPr bwMode="auto">
            <a:xfrm flipV="1">
              <a:off x="4092" y="1397"/>
              <a:ext cx="511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40" name="AutoShape 33"/>
            <p:cNvCxnSpPr>
              <a:cxnSpLocks noChangeShapeType="1"/>
              <a:stCxn id="17436" idx="2"/>
              <a:endCxn id="17437" idx="0"/>
            </p:cNvCxnSpPr>
            <p:nvPr/>
          </p:nvCxnSpPr>
          <p:spPr bwMode="auto">
            <a:xfrm>
              <a:off x="4920" y="1599"/>
              <a:ext cx="0" cy="15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41" name="AutoShape 34"/>
            <p:cNvCxnSpPr>
              <a:cxnSpLocks noChangeShapeType="1"/>
              <a:stCxn id="17437" idx="2"/>
              <a:endCxn id="17443" idx="0"/>
            </p:cNvCxnSpPr>
            <p:nvPr/>
          </p:nvCxnSpPr>
          <p:spPr bwMode="auto">
            <a:xfrm>
              <a:off x="4920" y="1992"/>
              <a:ext cx="0" cy="15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7442" name="AutoShape 35"/>
            <p:cNvCxnSpPr>
              <a:cxnSpLocks noChangeShapeType="1"/>
              <a:stCxn id="17438" idx="1"/>
              <a:endCxn id="17413" idx="3"/>
            </p:cNvCxnSpPr>
            <p:nvPr/>
          </p:nvCxnSpPr>
          <p:spPr bwMode="auto">
            <a:xfrm flipH="1">
              <a:off x="3989" y="2741"/>
              <a:ext cx="374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17443" name="Text Box 37"/>
            <p:cNvSpPr txBox="1">
              <a:spLocks noChangeArrowheads="1"/>
            </p:cNvSpPr>
            <p:nvPr/>
          </p:nvSpPr>
          <p:spPr bwMode="auto">
            <a:xfrm>
              <a:off x="4488" y="2150"/>
              <a:ext cx="86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epinephrine </a:t>
              </a:r>
            </a:p>
          </p:txBody>
        </p:sp>
        <p:cxnSp>
          <p:nvCxnSpPr>
            <p:cNvPr id="17444" name="AutoShape 38"/>
            <p:cNvCxnSpPr>
              <a:cxnSpLocks noChangeShapeType="1"/>
              <a:stCxn id="17443" idx="2"/>
              <a:endCxn id="17438" idx="0"/>
            </p:cNvCxnSpPr>
            <p:nvPr/>
          </p:nvCxnSpPr>
          <p:spPr bwMode="auto">
            <a:xfrm>
              <a:off x="4920" y="2386"/>
              <a:ext cx="0" cy="15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5486400" cy="382588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mtClean="0"/>
              <a:t>Postprandial hypotension in autonomic insufficiency</a:t>
            </a:r>
          </a:p>
        </p:txBody>
      </p:sp>
      <p:grpSp>
        <p:nvGrpSpPr>
          <p:cNvPr id="19459" name="Group 84"/>
          <p:cNvGrpSpPr>
            <a:grpSpLocks/>
          </p:cNvGrpSpPr>
          <p:nvPr/>
        </p:nvGrpSpPr>
        <p:grpSpPr bwMode="auto">
          <a:xfrm>
            <a:off x="457200" y="827088"/>
            <a:ext cx="8382000" cy="5192712"/>
            <a:chOff x="288" y="521"/>
            <a:chExt cx="5280" cy="3271"/>
          </a:xfrm>
        </p:grpSpPr>
        <p:sp>
          <p:nvSpPr>
            <p:cNvPr id="19460" name="Text Box 8"/>
            <p:cNvSpPr txBox="1">
              <a:spLocks noChangeArrowheads="1"/>
            </p:cNvSpPr>
            <p:nvPr/>
          </p:nvSpPr>
          <p:spPr bwMode="auto">
            <a:xfrm>
              <a:off x="694" y="1782"/>
              <a:ext cx="32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80</a:t>
              </a:r>
            </a:p>
          </p:txBody>
        </p:sp>
        <p:sp>
          <p:nvSpPr>
            <p:cNvPr id="19461" name="Text Box 9"/>
            <p:cNvSpPr txBox="1">
              <a:spLocks noChangeArrowheads="1"/>
            </p:cNvSpPr>
            <p:nvPr/>
          </p:nvSpPr>
          <p:spPr bwMode="auto">
            <a:xfrm>
              <a:off x="591" y="1486"/>
              <a:ext cx="431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100</a:t>
              </a:r>
            </a:p>
          </p:txBody>
        </p:sp>
        <p:sp>
          <p:nvSpPr>
            <p:cNvPr id="19462" name="Text Box 10"/>
            <p:cNvSpPr txBox="1">
              <a:spLocks noChangeArrowheads="1"/>
            </p:cNvSpPr>
            <p:nvPr/>
          </p:nvSpPr>
          <p:spPr bwMode="auto">
            <a:xfrm>
              <a:off x="591" y="1187"/>
              <a:ext cx="431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120</a:t>
              </a:r>
            </a:p>
          </p:txBody>
        </p:sp>
        <p:sp>
          <p:nvSpPr>
            <p:cNvPr id="19463" name="Text Box 11"/>
            <p:cNvSpPr txBox="1">
              <a:spLocks noChangeArrowheads="1"/>
            </p:cNvSpPr>
            <p:nvPr/>
          </p:nvSpPr>
          <p:spPr bwMode="auto">
            <a:xfrm>
              <a:off x="694" y="2079"/>
              <a:ext cx="32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60</a:t>
              </a:r>
            </a:p>
          </p:txBody>
        </p:sp>
        <p:sp>
          <p:nvSpPr>
            <p:cNvPr id="19464" name="Text Box 12"/>
            <p:cNvSpPr txBox="1">
              <a:spLocks noChangeArrowheads="1"/>
            </p:cNvSpPr>
            <p:nvPr/>
          </p:nvSpPr>
          <p:spPr bwMode="auto">
            <a:xfrm>
              <a:off x="694" y="2377"/>
              <a:ext cx="32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40</a:t>
              </a:r>
            </a:p>
          </p:txBody>
        </p:sp>
        <p:sp>
          <p:nvSpPr>
            <p:cNvPr id="19465" name="Text Box 13"/>
            <p:cNvSpPr txBox="1">
              <a:spLocks noChangeArrowheads="1"/>
            </p:cNvSpPr>
            <p:nvPr/>
          </p:nvSpPr>
          <p:spPr bwMode="auto">
            <a:xfrm>
              <a:off x="694" y="2674"/>
              <a:ext cx="32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20</a:t>
              </a:r>
            </a:p>
          </p:txBody>
        </p:sp>
        <p:sp>
          <p:nvSpPr>
            <p:cNvPr id="19466" name="Line 14"/>
            <p:cNvSpPr>
              <a:spLocks noChangeShapeType="1"/>
            </p:cNvSpPr>
            <p:nvPr/>
          </p:nvSpPr>
          <p:spPr bwMode="auto">
            <a:xfrm>
              <a:off x="1042" y="28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67" name="Line 15"/>
            <p:cNvSpPr>
              <a:spLocks noChangeShapeType="1"/>
            </p:cNvSpPr>
            <p:nvPr/>
          </p:nvSpPr>
          <p:spPr bwMode="auto">
            <a:xfrm>
              <a:off x="1042" y="25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68" name="Line 16"/>
            <p:cNvSpPr>
              <a:spLocks noChangeShapeType="1"/>
            </p:cNvSpPr>
            <p:nvPr/>
          </p:nvSpPr>
          <p:spPr bwMode="auto">
            <a:xfrm>
              <a:off x="1042" y="22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69" name="Line 17"/>
            <p:cNvSpPr>
              <a:spLocks noChangeShapeType="1"/>
            </p:cNvSpPr>
            <p:nvPr/>
          </p:nvSpPr>
          <p:spPr bwMode="auto">
            <a:xfrm>
              <a:off x="1042" y="19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0" name="Line 18"/>
            <p:cNvSpPr>
              <a:spLocks noChangeShapeType="1"/>
            </p:cNvSpPr>
            <p:nvPr/>
          </p:nvSpPr>
          <p:spPr bwMode="auto">
            <a:xfrm>
              <a:off x="1042" y="16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1" name="Line 19"/>
            <p:cNvSpPr>
              <a:spLocks noChangeShapeType="1"/>
            </p:cNvSpPr>
            <p:nvPr/>
          </p:nvSpPr>
          <p:spPr bwMode="auto">
            <a:xfrm>
              <a:off x="1042" y="1304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2" name="Line 20"/>
            <p:cNvSpPr>
              <a:spLocks noChangeShapeType="1"/>
            </p:cNvSpPr>
            <p:nvPr/>
          </p:nvSpPr>
          <p:spPr bwMode="auto">
            <a:xfrm>
              <a:off x="1145" y="521"/>
              <a:ext cx="7" cy="26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9473" name="Text Box 21"/>
            <p:cNvSpPr txBox="1">
              <a:spLocks noChangeArrowheads="1"/>
            </p:cNvSpPr>
            <p:nvPr/>
          </p:nvSpPr>
          <p:spPr bwMode="auto">
            <a:xfrm>
              <a:off x="591" y="886"/>
              <a:ext cx="431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140</a:t>
              </a:r>
            </a:p>
          </p:txBody>
        </p:sp>
        <p:sp>
          <p:nvSpPr>
            <p:cNvPr id="19474" name="Text Box 22"/>
            <p:cNvSpPr txBox="1">
              <a:spLocks noChangeArrowheads="1"/>
            </p:cNvSpPr>
            <p:nvPr/>
          </p:nvSpPr>
          <p:spPr bwMode="auto">
            <a:xfrm>
              <a:off x="591" y="588"/>
              <a:ext cx="431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algn="r"/>
              <a:r>
                <a:rPr lang="en-US"/>
                <a:t>160</a:t>
              </a:r>
            </a:p>
          </p:txBody>
        </p:sp>
        <p:sp>
          <p:nvSpPr>
            <p:cNvPr id="19475" name="Line 23"/>
            <p:cNvSpPr>
              <a:spLocks noChangeShapeType="1"/>
            </p:cNvSpPr>
            <p:nvPr/>
          </p:nvSpPr>
          <p:spPr bwMode="auto">
            <a:xfrm>
              <a:off x="1042" y="13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6" name="Line 24"/>
            <p:cNvSpPr>
              <a:spLocks noChangeShapeType="1"/>
            </p:cNvSpPr>
            <p:nvPr/>
          </p:nvSpPr>
          <p:spPr bwMode="auto">
            <a:xfrm>
              <a:off x="1042" y="1003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7" name="Line 25"/>
            <p:cNvSpPr>
              <a:spLocks noChangeShapeType="1"/>
            </p:cNvSpPr>
            <p:nvPr/>
          </p:nvSpPr>
          <p:spPr bwMode="auto">
            <a:xfrm>
              <a:off x="1042" y="704"/>
              <a:ext cx="11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478" name="Text Box 26"/>
            <p:cNvSpPr txBox="1">
              <a:spLocks noChangeArrowheads="1"/>
            </p:cNvSpPr>
            <p:nvPr/>
          </p:nvSpPr>
          <p:spPr bwMode="auto">
            <a:xfrm>
              <a:off x="2140" y="3561"/>
              <a:ext cx="22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/>
                <a:t>Minutes after a standard test meal</a:t>
              </a:r>
            </a:p>
          </p:txBody>
        </p:sp>
        <p:sp>
          <p:nvSpPr>
            <p:cNvPr id="19479" name="Text Box 27"/>
            <p:cNvSpPr txBox="1">
              <a:spLocks noChangeArrowheads="1"/>
            </p:cNvSpPr>
            <p:nvPr/>
          </p:nvSpPr>
          <p:spPr bwMode="auto">
            <a:xfrm rot="-5400000">
              <a:off x="-70" y="1426"/>
              <a:ext cx="94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/>
                <a:t>MAP, mm Hg</a:t>
              </a:r>
            </a:p>
          </p:txBody>
        </p:sp>
        <p:grpSp>
          <p:nvGrpSpPr>
            <p:cNvPr id="19480" name="Group 83"/>
            <p:cNvGrpSpPr>
              <a:grpSpLocks/>
            </p:cNvGrpSpPr>
            <p:nvPr/>
          </p:nvGrpSpPr>
          <p:grpSpPr bwMode="auto">
            <a:xfrm>
              <a:off x="1152" y="3116"/>
              <a:ext cx="4224" cy="383"/>
              <a:chOff x="1152" y="3116"/>
              <a:chExt cx="4224" cy="383"/>
            </a:xfrm>
          </p:grpSpPr>
          <p:sp>
            <p:nvSpPr>
              <p:cNvPr id="19497" name="Text Box 29"/>
              <p:cNvSpPr txBox="1">
                <a:spLocks noChangeArrowheads="1"/>
              </p:cNvSpPr>
              <p:nvPr/>
            </p:nvSpPr>
            <p:spPr bwMode="auto">
              <a:xfrm>
                <a:off x="2211" y="3258"/>
                <a:ext cx="288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90</a:t>
                </a:r>
              </a:p>
            </p:txBody>
          </p:sp>
          <p:sp>
            <p:nvSpPr>
              <p:cNvPr id="19498" name="Text Box 30"/>
              <p:cNvSpPr txBox="1">
                <a:spLocks noChangeArrowheads="1"/>
              </p:cNvSpPr>
              <p:nvPr/>
            </p:nvSpPr>
            <p:spPr bwMode="auto">
              <a:xfrm>
                <a:off x="1858" y="3258"/>
                <a:ext cx="309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60</a:t>
                </a:r>
              </a:p>
            </p:txBody>
          </p:sp>
          <p:sp>
            <p:nvSpPr>
              <p:cNvPr id="19499" name="Text Box 31"/>
              <p:cNvSpPr txBox="1">
                <a:spLocks noChangeArrowheads="1"/>
              </p:cNvSpPr>
              <p:nvPr/>
            </p:nvSpPr>
            <p:spPr bwMode="auto">
              <a:xfrm>
                <a:off x="1508" y="3258"/>
                <a:ext cx="306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30</a:t>
                </a:r>
              </a:p>
            </p:txBody>
          </p:sp>
          <p:sp>
            <p:nvSpPr>
              <p:cNvPr id="19500" name="Text Box 32"/>
              <p:cNvSpPr txBox="1">
                <a:spLocks noChangeArrowheads="1"/>
              </p:cNvSpPr>
              <p:nvPr/>
            </p:nvSpPr>
            <p:spPr bwMode="auto">
              <a:xfrm>
                <a:off x="1244" y="3258"/>
                <a:ext cx="220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0</a:t>
                </a:r>
              </a:p>
            </p:txBody>
          </p:sp>
          <p:sp>
            <p:nvSpPr>
              <p:cNvPr id="19501" name="Line 34"/>
              <p:cNvSpPr>
                <a:spLocks noChangeShapeType="1"/>
              </p:cNvSpPr>
              <p:nvPr/>
            </p:nvSpPr>
            <p:spPr bwMode="auto">
              <a:xfrm rot="-5400000">
                <a:off x="2287" y="3176"/>
                <a:ext cx="1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2" name="Line 35"/>
              <p:cNvSpPr>
                <a:spLocks noChangeShapeType="1"/>
              </p:cNvSpPr>
              <p:nvPr/>
            </p:nvSpPr>
            <p:spPr bwMode="auto">
              <a:xfrm rot="-5400000">
                <a:off x="1958" y="3176"/>
                <a:ext cx="1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3" name="Line 36"/>
              <p:cNvSpPr>
                <a:spLocks noChangeShapeType="1"/>
              </p:cNvSpPr>
              <p:nvPr/>
            </p:nvSpPr>
            <p:spPr bwMode="auto">
              <a:xfrm rot="-5400000">
                <a:off x="1846" y="2429"/>
                <a:ext cx="3" cy="13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4" name="Line 37"/>
              <p:cNvSpPr>
                <a:spLocks noChangeShapeType="1"/>
              </p:cNvSpPr>
              <p:nvPr/>
            </p:nvSpPr>
            <p:spPr bwMode="auto">
              <a:xfrm rot="-5400000">
                <a:off x="1957" y="3176"/>
                <a:ext cx="1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5" name="Line 38"/>
              <p:cNvSpPr>
                <a:spLocks noChangeShapeType="1"/>
              </p:cNvSpPr>
              <p:nvPr/>
            </p:nvSpPr>
            <p:spPr bwMode="auto">
              <a:xfrm rot="-5400000">
                <a:off x="1626" y="3176"/>
                <a:ext cx="1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6" name="Line 39"/>
              <p:cNvSpPr>
                <a:spLocks noChangeShapeType="1"/>
              </p:cNvSpPr>
              <p:nvPr/>
            </p:nvSpPr>
            <p:spPr bwMode="auto">
              <a:xfrm rot="-5400000">
                <a:off x="1297" y="3176"/>
                <a:ext cx="11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7" name="Text Box 41"/>
              <p:cNvSpPr txBox="1">
                <a:spLocks noChangeArrowheads="1"/>
              </p:cNvSpPr>
              <p:nvPr/>
            </p:nvSpPr>
            <p:spPr bwMode="auto">
              <a:xfrm>
                <a:off x="3611" y="3254"/>
                <a:ext cx="288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90</a:t>
                </a:r>
              </a:p>
            </p:txBody>
          </p:sp>
          <p:sp>
            <p:nvSpPr>
              <p:cNvPr id="19508" name="Text Box 42"/>
              <p:cNvSpPr txBox="1">
                <a:spLocks noChangeArrowheads="1"/>
              </p:cNvSpPr>
              <p:nvPr/>
            </p:nvSpPr>
            <p:spPr bwMode="auto">
              <a:xfrm>
                <a:off x="3241" y="3254"/>
                <a:ext cx="309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60</a:t>
                </a:r>
              </a:p>
            </p:txBody>
          </p:sp>
          <p:sp>
            <p:nvSpPr>
              <p:cNvPr id="19509" name="Text Box 43"/>
              <p:cNvSpPr txBox="1">
                <a:spLocks noChangeArrowheads="1"/>
              </p:cNvSpPr>
              <p:nvPr/>
            </p:nvSpPr>
            <p:spPr bwMode="auto">
              <a:xfrm>
                <a:off x="2908" y="3254"/>
                <a:ext cx="306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30</a:t>
                </a:r>
              </a:p>
            </p:txBody>
          </p:sp>
          <p:sp>
            <p:nvSpPr>
              <p:cNvPr id="19510" name="Text Box 44"/>
              <p:cNvSpPr txBox="1">
                <a:spLocks noChangeArrowheads="1"/>
              </p:cNvSpPr>
              <p:nvPr/>
            </p:nvSpPr>
            <p:spPr bwMode="auto">
              <a:xfrm>
                <a:off x="2644" y="3254"/>
                <a:ext cx="220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0</a:t>
                </a:r>
              </a:p>
            </p:txBody>
          </p:sp>
          <p:sp>
            <p:nvSpPr>
              <p:cNvPr id="19511" name="Line 46"/>
              <p:cNvSpPr>
                <a:spLocks noChangeShapeType="1"/>
              </p:cNvSpPr>
              <p:nvPr/>
            </p:nvSpPr>
            <p:spPr bwMode="auto">
              <a:xfrm rot="-5400000">
                <a:off x="3687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2" name="Line 47"/>
              <p:cNvSpPr>
                <a:spLocks noChangeShapeType="1"/>
              </p:cNvSpPr>
              <p:nvPr/>
            </p:nvSpPr>
            <p:spPr bwMode="auto">
              <a:xfrm rot="-5400000">
                <a:off x="3358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3" name="Line 48"/>
              <p:cNvSpPr>
                <a:spLocks noChangeShapeType="1"/>
              </p:cNvSpPr>
              <p:nvPr/>
            </p:nvSpPr>
            <p:spPr bwMode="auto">
              <a:xfrm rot="-5400000">
                <a:off x="3246" y="2425"/>
                <a:ext cx="3" cy="13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4" name="Line 49"/>
              <p:cNvSpPr>
                <a:spLocks noChangeShapeType="1"/>
              </p:cNvSpPr>
              <p:nvPr/>
            </p:nvSpPr>
            <p:spPr bwMode="auto">
              <a:xfrm rot="-5400000">
                <a:off x="3357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5" name="Line 50"/>
              <p:cNvSpPr>
                <a:spLocks noChangeShapeType="1"/>
              </p:cNvSpPr>
              <p:nvPr/>
            </p:nvSpPr>
            <p:spPr bwMode="auto">
              <a:xfrm rot="-5400000">
                <a:off x="3026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6" name="Line 51"/>
              <p:cNvSpPr>
                <a:spLocks noChangeShapeType="1"/>
              </p:cNvSpPr>
              <p:nvPr/>
            </p:nvSpPr>
            <p:spPr bwMode="auto">
              <a:xfrm rot="-5400000">
                <a:off x="2697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17" name="Text Box 53"/>
              <p:cNvSpPr txBox="1">
                <a:spLocks noChangeArrowheads="1"/>
              </p:cNvSpPr>
              <p:nvPr/>
            </p:nvSpPr>
            <p:spPr bwMode="auto">
              <a:xfrm>
                <a:off x="5043" y="3254"/>
                <a:ext cx="288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90</a:t>
                </a:r>
              </a:p>
            </p:txBody>
          </p:sp>
          <p:sp>
            <p:nvSpPr>
              <p:cNvPr id="19518" name="Text Box 54"/>
              <p:cNvSpPr txBox="1">
                <a:spLocks noChangeArrowheads="1"/>
              </p:cNvSpPr>
              <p:nvPr/>
            </p:nvSpPr>
            <p:spPr bwMode="auto">
              <a:xfrm>
                <a:off x="4673" y="3254"/>
                <a:ext cx="309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60</a:t>
                </a:r>
              </a:p>
            </p:txBody>
          </p:sp>
          <p:sp>
            <p:nvSpPr>
              <p:cNvPr id="19519" name="Text Box 55"/>
              <p:cNvSpPr txBox="1">
                <a:spLocks noChangeArrowheads="1"/>
              </p:cNvSpPr>
              <p:nvPr/>
            </p:nvSpPr>
            <p:spPr bwMode="auto">
              <a:xfrm>
                <a:off x="4340" y="3254"/>
                <a:ext cx="306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30</a:t>
                </a:r>
              </a:p>
            </p:txBody>
          </p:sp>
          <p:sp>
            <p:nvSpPr>
              <p:cNvPr id="19520" name="Text Box 56"/>
              <p:cNvSpPr txBox="1">
                <a:spLocks noChangeArrowheads="1"/>
              </p:cNvSpPr>
              <p:nvPr/>
            </p:nvSpPr>
            <p:spPr bwMode="auto">
              <a:xfrm>
                <a:off x="4076" y="3254"/>
                <a:ext cx="220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r"/>
                <a:r>
                  <a:rPr lang="en-US"/>
                  <a:t>0</a:t>
                </a:r>
              </a:p>
            </p:txBody>
          </p:sp>
          <p:sp>
            <p:nvSpPr>
              <p:cNvPr id="19521" name="Line 58"/>
              <p:cNvSpPr>
                <a:spLocks noChangeShapeType="1"/>
              </p:cNvSpPr>
              <p:nvPr/>
            </p:nvSpPr>
            <p:spPr bwMode="auto">
              <a:xfrm rot="-5400000">
                <a:off x="5119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22" name="Line 59"/>
              <p:cNvSpPr>
                <a:spLocks noChangeShapeType="1"/>
              </p:cNvSpPr>
              <p:nvPr/>
            </p:nvSpPr>
            <p:spPr bwMode="auto">
              <a:xfrm rot="-5400000">
                <a:off x="4790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23" name="Line 60"/>
              <p:cNvSpPr>
                <a:spLocks noChangeShapeType="1"/>
              </p:cNvSpPr>
              <p:nvPr/>
            </p:nvSpPr>
            <p:spPr bwMode="auto">
              <a:xfrm rot="-5400000">
                <a:off x="4678" y="2425"/>
                <a:ext cx="3" cy="13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24" name="Line 61"/>
              <p:cNvSpPr>
                <a:spLocks noChangeShapeType="1"/>
              </p:cNvSpPr>
              <p:nvPr/>
            </p:nvSpPr>
            <p:spPr bwMode="auto">
              <a:xfrm rot="-5400000">
                <a:off x="4789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25" name="Line 62"/>
              <p:cNvSpPr>
                <a:spLocks noChangeShapeType="1"/>
              </p:cNvSpPr>
              <p:nvPr/>
            </p:nvSpPr>
            <p:spPr bwMode="auto">
              <a:xfrm rot="-5400000">
                <a:off x="4458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26" name="Line 63"/>
              <p:cNvSpPr>
                <a:spLocks noChangeShapeType="1"/>
              </p:cNvSpPr>
              <p:nvPr/>
            </p:nvSpPr>
            <p:spPr bwMode="auto">
              <a:xfrm rot="-5400000">
                <a:off x="4129" y="3172"/>
                <a:ext cx="11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481" name="Line 64"/>
            <p:cNvSpPr>
              <a:spLocks noChangeShapeType="1"/>
            </p:cNvSpPr>
            <p:nvPr/>
          </p:nvSpPr>
          <p:spPr bwMode="auto">
            <a:xfrm>
              <a:off x="2570" y="521"/>
              <a:ext cx="7" cy="26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9482" name="Line 65"/>
            <p:cNvSpPr>
              <a:spLocks noChangeShapeType="1"/>
            </p:cNvSpPr>
            <p:nvPr/>
          </p:nvSpPr>
          <p:spPr bwMode="auto">
            <a:xfrm>
              <a:off x="3937" y="521"/>
              <a:ext cx="7" cy="26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9483" name="Line 66"/>
            <p:cNvSpPr>
              <a:spLocks noChangeShapeType="1"/>
            </p:cNvSpPr>
            <p:nvPr/>
          </p:nvSpPr>
          <p:spPr bwMode="auto">
            <a:xfrm>
              <a:off x="5328" y="521"/>
              <a:ext cx="7" cy="26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9484" name="Text Box 67"/>
            <p:cNvSpPr txBox="1">
              <a:spLocks noChangeArrowheads="1"/>
            </p:cNvSpPr>
            <p:nvPr/>
          </p:nvSpPr>
          <p:spPr bwMode="auto">
            <a:xfrm>
              <a:off x="1344" y="528"/>
              <a:ext cx="96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/>
                <a:t>Healthy young</a:t>
              </a:r>
            </a:p>
          </p:txBody>
        </p:sp>
        <p:sp>
          <p:nvSpPr>
            <p:cNvPr id="19485" name="Text Box 68"/>
            <p:cNvSpPr txBox="1">
              <a:spLocks noChangeArrowheads="1"/>
            </p:cNvSpPr>
            <p:nvPr/>
          </p:nvSpPr>
          <p:spPr bwMode="auto">
            <a:xfrm>
              <a:off x="2760" y="528"/>
              <a:ext cx="86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/>
                <a:t>Healthy old</a:t>
              </a:r>
            </a:p>
          </p:txBody>
        </p:sp>
        <p:sp>
          <p:nvSpPr>
            <p:cNvPr id="19486" name="Text Box 69"/>
            <p:cNvSpPr txBox="1">
              <a:spLocks noChangeArrowheads="1"/>
            </p:cNvSpPr>
            <p:nvPr/>
          </p:nvSpPr>
          <p:spPr bwMode="auto">
            <a:xfrm>
              <a:off x="4080" y="528"/>
              <a:ext cx="11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/>
                <a:t>Autonomic failure</a:t>
              </a:r>
            </a:p>
          </p:txBody>
        </p:sp>
        <p:sp>
          <p:nvSpPr>
            <p:cNvPr id="19487" name="Line 70"/>
            <p:cNvSpPr>
              <a:spLocks noChangeShapeType="1"/>
            </p:cNvSpPr>
            <p:nvPr/>
          </p:nvSpPr>
          <p:spPr bwMode="auto">
            <a:xfrm>
              <a:off x="1152" y="1824"/>
              <a:ext cx="1392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88" name="Line 71"/>
            <p:cNvSpPr>
              <a:spLocks noChangeShapeType="1"/>
            </p:cNvSpPr>
            <p:nvPr/>
          </p:nvSpPr>
          <p:spPr bwMode="auto">
            <a:xfrm>
              <a:off x="2592" y="1632"/>
              <a:ext cx="13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489" name="Line 72"/>
            <p:cNvSpPr>
              <a:spLocks noChangeShapeType="1"/>
            </p:cNvSpPr>
            <p:nvPr/>
          </p:nvSpPr>
          <p:spPr bwMode="auto">
            <a:xfrm>
              <a:off x="3936" y="1364"/>
              <a:ext cx="13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490" name="Freeform 73"/>
            <p:cNvSpPr>
              <a:spLocks/>
            </p:cNvSpPr>
            <p:nvPr/>
          </p:nvSpPr>
          <p:spPr bwMode="auto">
            <a:xfrm>
              <a:off x="1152" y="1824"/>
              <a:ext cx="1200" cy="48"/>
            </a:xfrm>
            <a:custGeom>
              <a:avLst/>
              <a:gdLst>
                <a:gd name="T0" fmla="*/ 0 w 870"/>
                <a:gd name="T1" fmla="*/ 0 h 82"/>
                <a:gd name="T2" fmla="*/ 320 w 870"/>
                <a:gd name="T3" fmla="*/ 2 h 82"/>
                <a:gd name="T4" fmla="*/ 526 w 870"/>
                <a:gd name="T5" fmla="*/ 9 h 82"/>
                <a:gd name="T6" fmla="*/ 799 w 870"/>
                <a:gd name="T7" fmla="*/ 9 h 82"/>
                <a:gd name="T8" fmla="*/ 1073 w 870"/>
                <a:gd name="T9" fmla="*/ 25 h 82"/>
                <a:gd name="T10" fmla="*/ 1439 w 870"/>
                <a:gd name="T11" fmla="*/ 25 h 82"/>
                <a:gd name="T12" fmla="*/ 1655 w 870"/>
                <a:gd name="T13" fmla="*/ 8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0"/>
                <a:gd name="T22" fmla="*/ 0 h 82"/>
                <a:gd name="T23" fmla="*/ 870 w 870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0" h="82">
                  <a:moveTo>
                    <a:pt x="0" y="0"/>
                  </a:moveTo>
                  <a:cubicBezTo>
                    <a:pt x="28" y="1"/>
                    <a:pt x="122" y="2"/>
                    <a:pt x="168" y="6"/>
                  </a:cubicBezTo>
                  <a:cubicBezTo>
                    <a:pt x="214" y="10"/>
                    <a:pt x="234" y="23"/>
                    <a:pt x="276" y="26"/>
                  </a:cubicBezTo>
                  <a:cubicBezTo>
                    <a:pt x="318" y="29"/>
                    <a:pt x="372" y="18"/>
                    <a:pt x="420" y="26"/>
                  </a:cubicBezTo>
                  <a:cubicBezTo>
                    <a:pt x="468" y="34"/>
                    <a:pt x="508" y="66"/>
                    <a:pt x="564" y="74"/>
                  </a:cubicBezTo>
                  <a:cubicBezTo>
                    <a:pt x="620" y="82"/>
                    <a:pt x="705" y="82"/>
                    <a:pt x="756" y="74"/>
                  </a:cubicBezTo>
                  <a:cubicBezTo>
                    <a:pt x="807" y="66"/>
                    <a:pt x="846" y="34"/>
                    <a:pt x="870" y="2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91" name="Freeform 74"/>
            <p:cNvSpPr>
              <a:spLocks/>
            </p:cNvSpPr>
            <p:nvPr/>
          </p:nvSpPr>
          <p:spPr bwMode="auto">
            <a:xfrm>
              <a:off x="2610" y="1487"/>
              <a:ext cx="1134" cy="347"/>
            </a:xfrm>
            <a:custGeom>
              <a:avLst/>
              <a:gdLst>
                <a:gd name="T0" fmla="*/ 0 w 1134"/>
                <a:gd name="T1" fmla="*/ 157 h 347"/>
                <a:gd name="T2" fmla="*/ 234 w 1134"/>
                <a:gd name="T3" fmla="*/ 217 h 347"/>
                <a:gd name="T4" fmla="*/ 410 w 1134"/>
                <a:gd name="T5" fmla="*/ 13 h 347"/>
                <a:gd name="T6" fmla="*/ 541 w 1134"/>
                <a:gd name="T7" fmla="*/ 295 h 347"/>
                <a:gd name="T8" fmla="*/ 630 w 1134"/>
                <a:gd name="T9" fmla="*/ 325 h 347"/>
                <a:gd name="T10" fmla="*/ 673 w 1134"/>
                <a:gd name="T11" fmla="*/ 319 h 347"/>
                <a:gd name="T12" fmla="*/ 761 w 1134"/>
                <a:gd name="T13" fmla="*/ 301 h 347"/>
                <a:gd name="T14" fmla="*/ 944 w 1134"/>
                <a:gd name="T15" fmla="*/ 157 h 347"/>
                <a:gd name="T16" fmla="*/ 1134 w 1134"/>
                <a:gd name="T17" fmla="*/ 211 h 3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4"/>
                <a:gd name="T28" fmla="*/ 0 h 347"/>
                <a:gd name="T29" fmla="*/ 1134 w 1134"/>
                <a:gd name="T30" fmla="*/ 347 h 3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4" h="347">
                  <a:moveTo>
                    <a:pt x="0" y="157"/>
                  </a:moveTo>
                  <a:cubicBezTo>
                    <a:pt x="39" y="167"/>
                    <a:pt x="166" y="241"/>
                    <a:pt x="234" y="217"/>
                  </a:cubicBezTo>
                  <a:cubicBezTo>
                    <a:pt x="302" y="193"/>
                    <a:pt x="359" y="0"/>
                    <a:pt x="410" y="13"/>
                  </a:cubicBezTo>
                  <a:cubicBezTo>
                    <a:pt x="461" y="26"/>
                    <a:pt x="504" y="243"/>
                    <a:pt x="541" y="295"/>
                  </a:cubicBezTo>
                  <a:cubicBezTo>
                    <a:pt x="578" y="347"/>
                    <a:pt x="608" y="321"/>
                    <a:pt x="630" y="325"/>
                  </a:cubicBezTo>
                  <a:cubicBezTo>
                    <a:pt x="652" y="329"/>
                    <a:pt x="651" y="323"/>
                    <a:pt x="673" y="319"/>
                  </a:cubicBezTo>
                  <a:cubicBezTo>
                    <a:pt x="695" y="315"/>
                    <a:pt x="716" y="328"/>
                    <a:pt x="761" y="301"/>
                  </a:cubicBezTo>
                  <a:cubicBezTo>
                    <a:pt x="806" y="274"/>
                    <a:pt x="882" y="172"/>
                    <a:pt x="944" y="157"/>
                  </a:cubicBezTo>
                  <a:cubicBezTo>
                    <a:pt x="1006" y="142"/>
                    <a:pt x="1095" y="200"/>
                    <a:pt x="1134" y="21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92" name="Freeform 75"/>
            <p:cNvSpPr>
              <a:spLocks/>
            </p:cNvSpPr>
            <p:nvPr/>
          </p:nvSpPr>
          <p:spPr bwMode="auto">
            <a:xfrm>
              <a:off x="3961" y="1385"/>
              <a:ext cx="1191" cy="354"/>
            </a:xfrm>
            <a:custGeom>
              <a:avLst/>
              <a:gdLst>
                <a:gd name="T0" fmla="*/ 0 w 1191"/>
                <a:gd name="T1" fmla="*/ 0 h 354"/>
                <a:gd name="T2" fmla="*/ 423 w 1191"/>
                <a:gd name="T3" fmla="*/ 299 h 354"/>
                <a:gd name="T4" fmla="*/ 599 w 1191"/>
                <a:gd name="T5" fmla="*/ 331 h 354"/>
                <a:gd name="T6" fmla="*/ 727 w 1191"/>
                <a:gd name="T7" fmla="*/ 299 h 354"/>
                <a:gd name="T8" fmla="*/ 811 w 1191"/>
                <a:gd name="T9" fmla="*/ 279 h 354"/>
                <a:gd name="T10" fmla="*/ 927 w 1191"/>
                <a:gd name="T11" fmla="*/ 243 h 354"/>
                <a:gd name="T12" fmla="*/ 1019 w 1191"/>
                <a:gd name="T13" fmla="*/ 211 h 354"/>
                <a:gd name="T14" fmla="*/ 1103 w 1191"/>
                <a:gd name="T15" fmla="*/ 199 h 354"/>
                <a:gd name="T16" fmla="*/ 1191 w 1191"/>
                <a:gd name="T17" fmla="*/ 191 h 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1"/>
                <a:gd name="T28" fmla="*/ 0 h 354"/>
                <a:gd name="T29" fmla="*/ 1191 w 1191"/>
                <a:gd name="T30" fmla="*/ 354 h 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1" h="354">
                  <a:moveTo>
                    <a:pt x="0" y="0"/>
                  </a:moveTo>
                  <a:cubicBezTo>
                    <a:pt x="71" y="50"/>
                    <a:pt x="323" y="244"/>
                    <a:pt x="423" y="299"/>
                  </a:cubicBezTo>
                  <a:cubicBezTo>
                    <a:pt x="523" y="354"/>
                    <a:pt x="548" y="331"/>
                    <a:pt x="599" y="331"/>
                  </a:cubicBezTo>
                  <a:cubicBezTo>
                    <a:pt x="650" y="331"/>
                    <a:pt x="692" y="308"/>
                    <a:pt x="727" y="299"/>
                  </a:cubicBezTo>
                  <a:cubicBezTo>
                    <a:pt x="762" y="290"/>
                    <a:pt x="778" y="288"/>
                    <a:pt x="811" y="279"/>
                  </a:cubicBezTo>
                  <a:cubicBezTo>
                    <a:pt x="844" y="270"/>
                    <a:pt x="892" y="254"/>
                    <a:pt x="927" y="243"/>
                  </a:cubicBezTo>
                  <a:cubicBezTo>
                    <a:pt x="962" y="232"/>
                    <a:pt x="990" y="218"/>
                    <a:pt x="1019" y="211"/>
                  </a:cubicBezTo>
                  <a:cubicBezTo>
                    <a:pt x="1048" y="204"/>
                    <a:pt x="1074" y="202"/>
                    <a:pt x="1103" y="199"/>
                  </a:cubicBezTo>
                  <a:cubicBezTo>
                    <a:pt x="1132" y="196"/>
                    <a:pt x="1173" y="193"/>
                    <a:pt x="1191" y="19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93" name="Line 76"/>
            <p:cNvSpPr>
              <a:spLocks noChangeShapeType="1"/>
            </p:cNvSpPr>
            <p:nvPr/>
          </p:nvSpPr>
          <p:spPr bwMode="auto">
            <a:xfrm>
              <a:off x="4512" y="1380"/>
              <a:ext cx="0" cy="336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94" name="Text Box 77"/>
            <p:cNvSpPr txBox="1">
              <a:spLocks noChangeArrowheads="1"/>
            </p:cNvSpPr>
            <p:nvPr/>
          </p:nvSpPr>
          <p:spPr bwMode="auto">
            <a:xfrm>
              <a:off x="4224" y="1920"/>
              <a:ext cx="134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>
                  <a:latin typeface="Symbol" charset="2"/>
                </a:rPr>
                <a:t>D</a:t>
              </a:r>
              <a:r>
                <a:rPr lang="en-US" sz="1700"/>
                <a:t> MAP = -25 mm Hg</a:t>
              </a:r>
            </a:p>
          </p:txBody>
        </p:sp>
        <p:sp>
          <p:nvSpPr>
            <p:cNvPr id="19495" name="Text Box 4"/>
            <p:cNvSpPr txBox="1">
              <a:spLocks noChangeArrowheads="1"/>
            </p:cNvSpPr>
            <p:nvPr/>
          </p:nvSpPr>
          <p:spPr bwMode="auto">
            <a:xfrm>
              <a:off x="1392" y="1008"/>
              <a:ext cx="18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algn="r"/>
              <a:r>
                <a:rPr lang="en-US" sz="1700"/>
                <a:t>  MAP before test meal</a:t>
              </a:r>
            </a:p>
          </p:txBody>
        </p:sp>
        <p:sp>
          <p:nvSpPr>
            <p:cNvPr id="19496" name="Line 5"/>
            <p:cNvSpPr>
              <a:spLocks noChangeShapeType="1"/>
            </p:cNvSpPr>
            <p:nvPr/>
          </p:nvSpPr>
          <p:spPr bwMode="auto">
            <a:xfrm>
              <a:off x="1440" y="1124"/>
              <a:ext cx="38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6525"/>
            <a:ext cx="7391400" cy="382588"/>
          </a:xfrm>
        </p:spPr>
        <p:txBody>
          <a:bodyPr>
            <a:spAutoFit/>
          </a:bodyPr>
          <a:lstStyle/>
          <a:p>
            <a:pPr eaLnBrk="1" hangingPunct="1"/>
            <a:r>
              <a:rPr lang="en-US" smtClean="0"/>
              <a:t>Circulatory changes in the postprandial state in healthy young subjects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3400" y="5562600"/>
            <a:ext cx="8305800" cy="78105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en-US" sz="1700" b="1" i="1">
                <a:latin typeface="Comic Sans MS" charset="0"/>
              </a:rPr>
              <a:t>Maintenance of MAP via interaction of local metabolic effects with changes in sympathetic tone is a general principle of circulatory function.</a:t>
            </a:r>
          </a:p>
        </p:txBody>
      </p:sp>
      <p:grpSp>
        <p:nvGrpSpPr>
          <p:cNvPr id="20484" name="Group 21"/>
          <p:cNvGrpSpPr>
            <a:grpSpLocks/>
          </p:cNvGrpSpPr>
          <p:nvPr/>
        </p:nvGrpSpPr>
        <p:grpSpPr bwMode="auto">
          <a:xfrm>
            <a:off x="1295400" y="673100"/>
            <a:ext cx="6248400" cy="4635500"/>
            <a:chOff x="1295400" y="673100"/>
            <a:chExt cx="6248400" cy="4635500"/>
          </a:xfrm>
        </p:grpSpPr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3352800" y="673100"/>
              <a:ext cx="20574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Ingestion of a meal</a:t>
              </a:r>
              <a:endParaRPr lang="en-US" sz="1700"/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3200400" y="1397000"/>
              <a:ext cx="23622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Afferents from GI tract</a:t>
              </a:r>
              <a:endParaRPr lang="en-US" sz="1700"/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4038600" y="2197100"/>
              <a:ext cx="6858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CNS</a:t>
              </a:r>
              <a:endParaRPr lang="en-US" sz="1700"/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1295400" y="4191000"/>
              <a:ext cx="26797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>
                  <a:cs typeface="Arial" charset="0"/>
                </a:rPr>
                <a:t> Resistance in GI tract</a:t>
              </a:r>
            </a:p>
          </p:txBody>
        </p:sp>
        <p:sp>
          <p:nvSpPr>
            <p:cNvPr id="20489" name="Text Box 9"/>
            <p:cNvSpPr txBox="1">
              <a:spLocks noChangeArrowheads="1"/>
            </p:cNvSpPr>
            <p:nvPr/>
          </p:nvSpPr>
          <p:spPr bwMode="auto">
            <a:xfrm>
              <a:off x="5162550" y="3103563"/>
              <a:ext cx="23241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</a:t>
              </a:r>
              <a:r>
                <a:rPr lang="en-US" sz="1700">
                  <a:solidFill>
                    <a:schemeClr val="tx2"/>
                  </a:solidFill>
                </a:rPr>
                <a:t>Sympathetic activity</a:t>
              </a:r>
            </a:p>
          </p:txBody>
        </p:sp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1454150" y="2703513"/>
              <a:ext cx="2362200" cy="12477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 dirty="0">
                  <a:sym typeface="Symbol" charset="2"/>
                </a:rPr>
                <a:t></a:t>
              </a:r>
              <a:r>
                <a:rPr lang="en-US" sz="1700" dirty="0"/>
                <a:t> </a:t>
              </a:r>
              <a:r>
                <a:rPr lang="en-US" sz="1700" dirty="0">
                  <a:solidFill>
                    <a:schemeClr val="tx2"/>
                  </a:solidFill>
                </a:rPr>
                <a:t>Sympathetic activity</a:t>
              </a:r>
            </a:p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 dirty="0">
                  <a:solidFill>
                    <a:schemeClr val="tx2"/>
                  </a:solidFill>
                </a:rPr>
                <a:t>Gut metabolism</a:t>
              </a:r>
            </a:p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 dirty="0">
                  <a:solidFill>
                    <a:schemeClr val="tx2"/>
                  </a:solidFill>
                </a:rPr>
                <a:t>Gut hormones</a:t>
              </a:r>
            </a:p>
          </p:txBody>
        </p:sp>
        <p:sp>
          <p:nvSpPr>
            <p:cNvPr id="20491" name="Text Box 11"/>
            <p:cNvSpPr txBox="1">
              <a:spLocks noChangeArrowheads="1"/>
            </p:cNvSpPr>
            <p:nvPr/>
          </p:nvSpPr>
          <p:spPr bwMode="auto">
            <a:xfrm>
              <a:off x="5105400" y="3941763"/>
              <a:ext cx="2438400" cy="78105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cs typeface="Arial" charset="0"/>
                </a:rPr>
                <a:t> Resting resistance skeletal muscle, skin</a:t>
              </a:r>
            </a:p>
          </p:txBody>
        </p:sp>
        <p:cxnSp>
          <p:nvCxnSpPr>
            <p:cNvPr id="20492" name="AutoShape 12"/>
            <p:cNvCxnSpPr>
              <a:cxnSpLocks noChangeShapeType="1"/>
              <a:stCxn id="20485" idx="2"/>
              <a:endCxn id="20486" idx="0"/>
            </p:cNvCxnSpPr>
            <p:nvPr/>
          </p:nvCxnSpPr>
          <p:spPr bwMode="auto">
            <a:xfrm>
              <a:off x="4381500" y="1112838"/>
              <a:ext cx="0" cy="28892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493" name="AutoShape 13"/>
            <p:cNvCxnSpPr>
              <a:cxnSpLocks noChangeShapeType="1"/>
              <a:stCxn id="20486" idx="2"/>
              <a:endCxn id="20487" idx="0"/>
            </p:cNvCxnSpPr>
            <p:nvPr/>
          </p:nvCxnSpPr>
          <p:spPr bwMode="auto">
            <a:xfrm>
              <a:off x="4381500" y="1836738"/>
              <a:ext cx="0" cy="36512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494" name="AutoShape 14"/>
            <p:cNvCxnSpPr>
              <a:cxnSpLocks noChangeShapeType="1"/>
              <a:stCxn id="20490" idx="2"/>
              <a:endCxn id="20488" idx="0"/>
            </p:cNvCxnSpPr>
            <p:nvPr/>
          </p:nvCxnSpPr>
          <p:spPr bwMode="auto">
            <a:xfrm rot="5400000">
              <a:off x="2515394" y="4071144"/>
              <a:ext cx="239712" cy="158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495" name="AutoShape 15"/>
            <p:cNvCxnSpPr>
              <a:cxnSpLocks noChangeShapeType="1"/>
              <a:stCxn id="20489" idx="2"/>
              <a:endCxn id="20491" idx="0"/>
            </p:cNvCxnSpPr>
            <p:nvPr/>
          </p:nvCxnSpPr>
          <p:spPr bwMode="auto">
            <a:xfrm>
              <a:off x="6324600" y="3543300"/>
              <a:ext cx="0" cy="41592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496" name="AutoShape 16"/>
            <p:cNvCxnSpPr>
              <a:cxnSpLocks noChangeShapeType="1"/>
              <a:stCxn id="20487" idx="3"/>
              <a:endCxn id="20489" idx="0"/>
            </p:cNvCxnSpPr>
            <p:nvPr/>
          </p:nvCxnSpPr>
          <p:spPr bwMode="auto">
            <a:xfrm>
              <a:off x="4732338" y="2419350"/>
              <a:ext cx="1592263" cy="688975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0497" name="AutoShape 17"/>
            <p:cNvCxnSpPr>
              <a:cxnSpLocks noChangeShapeType="1"/>
              <a:stCxn id="20487" idx="1"/>
              <a:endCxn id="20490" idx="0"/>
            </p:cNvCxnSpPr>
            <p:nvPr/>
          </p:nvCxnSpPr>
          <p:spPr bwMode="auto">
            <a:xfrm rot="10800000" flipV="1">
              <a:off x="2635250" y="2419349"/>
              <a:ext cx="1403350" cy="284163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sp>
          <p:nvSpPr>
            <p:cNvPr id="20498" name="Text Box 18"/>
            <p:cNvSpPr txBox="1">
              <a:spLocks noChangeArrowheads="1"/>
            </p:cNvSpPr>
            <p:nvPr/>
          </p:nvSpPr>
          <p:spPr bwMode="auto">
            <a:xfrm>
              <a:off x="2895600" y="4864100"/>
              <a:ext cx="3276600" cy="4445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ct val="25000"/>
                </a:spcAft>
              </a:pPr>
              <a:r>
                <a:rPr lang="en-US" sz="1700">
                  <a:cs typeface="Arial" charset="0"/>
                </a:rPr>
                <a:t>TPR maintained at normal level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42875"/>
            <a:ext cx="6858000" cy="382588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mtClean="0"/>
              <a:t>Circulatory changes in the postprandial state in autonomic failure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66800" y="5562600"/>
            <a:ext cx="7239000" cy="10414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spcAft>
                <a:spcPct val="25000"/>
              </a:spcAft>
            </a:pPr>
            <a:r>
              <a:rPr lang="en-US" sz="1700" dirty="0">
                <a:solidFill>
                  <a:schemeClr val="tx2"/>
                </a:solidFill>
              </a:rPr>
              <a:t>Subjects with autonomic failure experience a large decrease in MAP after a meal that may be accompanied by</a:t>
            </a:r>
            <a:r>
              <a:rPr lang="en-US" sz="1700" b="1" i="1" dirty="0">
                <a:solidFill>
                  <a:schemeClr val="tx2"/>
                </a:solidFill>
              </a:rPr>
              <a:t> syncope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i="1" dirty="0">
                <a:solidFill>
                  <a:schemeClr val="tx2"/>
                </a:solidFill>
              </a:rPr>
              <a:t>due primarily to absence of an increase in resistance in resting skeletal muscle, skin. </a:t>
            </a:r>
            <a:endParaRPr lang="en-US" sz="1700" b="1" i="1" dirty="0">
              <a:solidFill>
                <a:schemeClr val="folHlink"/>
              </a:solidFill>
            </a:endParaRPr>
          </a:p>
        </p:txBody>
      </p:sp>
      <p:grpSp>
        <p:nvGrpSpPr>
          <p:cNvPr id="21508" name="Group 20"/>
          <p:cNvGrpSpPr>
            <a:grpSpLocks/>
          </p:cNvGrpSpPr>
          <p:nvPr/>
        </p:nvGrpSpPr>
        <p:grpSpPr bwMode="auto">
          <a:xfrm>
            <a:off x="1600200" y="762000"/>
            <a:ext cx="5886450" cy="4533900"/>
            <a:chOff x="1008" y="480"/>
            <a:chExt cx="3708" cy="2856"/>
          </a:xfrm>
        </p:grpSpPr>
        <p:sp>
          <p:nvSpPr>
            <p:cNvPr id="21509" name="Text Box 6"/>
            <p:cNvSpPr txBox="1">
              <a:spLocks noChangeArrowheads="1"/>
            </p:cNvSpPr>
            <p:nvPr/>
          </p:nvSpPr>
          <p:spPr bwMode="auto">
            <a:xfrm>
              <a:off x="2124" y="480"/>
              <a:ext cx="1296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Ingestion of a meal</a:t>
              </a:r>
              <a:endParaRPr lang="en-US" sz="1700"/>
            </a:p>
          </p:txBody>
        </p:sp>
        <p:sp>
          <p:nvSpPr>
            <p:cNvPr id="21510" name="Text Box 7"/>
            <p:cNvSpPr txBox="1">
              <a:spLocks noChangeArrowheads="1"/>
            </p:cNvSpPr>
            <p:nvPr/>
          </p:nvSpPr>
          <p:spPr bwMode="auto">
            <a:xfrm>
              <a:off x="2028" y="936"/>
              <a:ext cx="1488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Afferents from GI tract</a:t>
              </a:r>
              <a:endParaRPr lang="en-US" sz="1700"/>
            </a:p>
          </p:txBody>
        </p:sp>
        <p:sp>
          <p:nvSpPr>
            <p:cNvPr id="21511" name="Text Box 8"/>
            <p:cNvSpPr txBox="1">
              <a:spLocks noChangeArrowheads="1"/>
            </p:cNvSpPr>
            <p:nvPr/>
          </p:nvSpPr>
          <p:spPr bwMode="auto">
            <a:xfrm>
              <a:off x="2556" y="1440"/>
              <a:ext cx="432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CNS</a:t>
              </a:r>
              <a:endParaRPr lang="en-US" sz="1700"/>
            </a:p>
          </p:txBody>
        </p:sp>
        <p:sp>
          <p:nvSpPr>
            <p:cNvPr id="21512" name="Text Box 9"/>
            <p:cNvSpPr txBox="1">
              <a:spLocks noChangeArrowheads="1"/>
            </p:cNvSpPr>
            <p:nvPr/>
          </p:nvSpPr>
          <p:spPr bwMode="auto">
            <a:xfrm>
              <a:off x="1008" y="2597"/>
              <a:ext cx="1508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>
                  <a:cs typeface="Arial" charset="0"/>
                </a:rPr>
                <a:t> resistance in GI tract</a:t>
              </a:r>
            </a:p>
          </p:txBody>
        </p:sp>
        <p:sp>
          <p:nvSpPr>
            <p:cNvPr id="21513" name="Text Box 10"/>
            <p:cNvSpPr txBox="1">
              <a:spLocks noChangeArrowheads="1"/>
            </p:cNvSpPr>
            <p:nvPr/>
          </p:nvSpPr>
          <p:spPr bwMode="auto">
            <a:xfrm>
              <a:off x="3072" y="1963"/>
              <a:ext cx="1464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</a:t>
              </a:r>
              <a:r>
                <a:rPr lang="en-US" sz="1700">
                  <a:solidFill>
                    <a:schemeClr val="tx2"/>
                  </a:solidFill>
                </a:rPr>
                <a:t>Sympathetic activity</a:t>
              </a:r>
            </a:p>
          </p:txBody>
        </p:sp>
        <p:sp>
          <p:nvSpPr>
            <p:cNvPr id="21514" name="Text Box 11"/>
            <p:cNvSpPr txBox="1">
              <a:spLocks noChangeArrowheads="1"/>
            </p:cNvSpPr>
            <p:nvPr/>
          </p:nvSpPr>
          <p:spPr bwMode="auto">
            <a:xfrm>
              <a:off x="1185" y="1878"/>
              <a:ext cx="1154" cy="43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Gut metabolism</a:t>
              </a:r>
            </a:p>
            <a:p>
              <a:pPr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Gut hormones</a:t>
              </a:r>
            </a:p>
          </p:txBody>
        </p:sp>
        <p:sp>
          <p:nvSpPr>
            <p:cNvPr id="21515" name="Text Box 12"/>
            <p:cNvSpPr txBox="1">
              <a:spLocks noChangeArrowheads="1"/>
            </p:cNvSpPr>
            <p:nvPr/>
          </p:nvSpPr>
          <p:spPr bwMode="auto">
            <a:xfrm>
              <a:off x="2892" y="2499"/>
              <a:ext cx="1824" cy="46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>
                  <a:cs typeface="Arial" charset="0"/>
                </a:rPr>
                <a:t> resistance skeletal muscle</a:t>
              </a:r>
            </a:p>
          </p:txBody>
        </p:sp>
        <p:cxnSp>
          <p:nvCxnSpPr>
            <p:cNvPr id="21516" name="AutoShape 13"/>
            <p:cNvCxnSpPr>
              <a:cxnSpLocks noChangeShapeType="1"/>
              <a:stCxn id="21509" idx="2"/>
              <a:endCxn id="21510" idx="0"/>
            </p:cNvCxnSpPr>
            <p:nvPr/>
          </p:nvCxnSpPr>
          <p:spPr bwMode="auto">
            <a:xfrm>
              <a:off x="2772" y="749"/>
              <a:ext cx="0" cy="18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1517" name="AutoShape 14"/>
            <p:cNvCxnSpPr>
              <a:cxnSpLocks noChangeShapeType="1"/>
              <a:stCxn id="21510" idx="2"/>
              <a:endCxn id="21511" idx="0"/>
            </p:cNvCxnSpPr>
            <p:nvPr/>
          </p:nvCxnSpPr>
          <p:spPr bwMode="auto">
            <a:xfrm>
              <a:off x="2772" y="1205"/>
              <a:ext cx="0" cy="23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1518" name="AutoShape 15"/>
            <p:cNvCxnSpPr>
              <a:cxnSpLocks noChangeShapeType="1"/>
              <a:stCxn id="21514" idx="2"/>
              <a:endCxn id="21512" idx="0"/>
            </p:cNvCxnSpPr>
            <p:nvPr/>
          </p:nvCxnSpPr>
          <p:spPr bwMode="auto">
            <a:xfrm>
              <a:off x="1762" y="2318"/>
              <a:ext cx="0" cy="27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1519" name="AutoShape 16"/>
            <p:cNvCxnSpPr>
              <a:cxnSpLocks noChangeShapeType="1"/>
              <a:stCxn id="21513" idx="2"/>
              <a:endCxn id="21515" idx="0"/>
            </p:cNvCxnSpPr>
            <p:nvPr/>
          </p:nvCxnSpPr>
          <p:spPr bwMode="auto">
            <a:xfrm>
              <a:off x="3804" y="2232"/>
              <a:ext cx="0" cy="26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1520" name="AutoShape 17"/>
            <p:cNvCxnSpPr>
              <a:cxnSpLocks noChangeShapeType="1"/>
              <a:stCxn id="21511" idx="3"/>
              <a:endCxn id="21513" idx="0"/>
            </p:cNvCxnSpPr>
            <p:nvPr/>
          </p:nvCxnSpPr>
          <p:spPr bwMode="auto">
            <a:xfrm>
              <a:off x="2993" y="1572"/>
              <a:ext cx="811" cy="386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1521" name="AutoShape 18"/>
            <p:cNvCxnSpPr>
              <a:cxnSpLocks noChangeShapeType="1"/>
              <a:stCxn id="21511" idx="1"/>
              <a:endCxn id="21514" idx="0"/>
            </p:cNvCxnSpPr>
            <p:nvPr/>
          </p:nvCxnSpPr>
          <p:spPr bwMode="auto">
            <a:xfrm rot="10800000" flipV="1">
              <a:off x="1762" y="1572"/>
              <a:ext cx="789" cy="301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sp>
          <p:nvSpPr>
            <p:cNvPr id="21522" name="Text Box 19"/>
            <p:cNvSpPr txBox="1">
              <a:spLocks noChangeArrowheads="1"/>
            </p:cNvSpPr>
            <p:nvPr/>
          </p:nvSpPr>
          <p:spPr bwMode="auto">
            <a:xfrm>
              <a:off x="1824" y="3072"/>
              <a:ext cx="2112" cy="26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20000"/>
                </a:lnSpc>
                <a:spcAft>
                  <a:spcPct val="25000"/>
                </a:spcAft>
              </a:pPr>
              <a:r>
                <a:rPr lang="en-US" sz="1700">
                  <a:cs typeface="Arial" charset="0"/>
                </a:rPr>
                <a:t>TPR decreases, MAP decreases</a:t>
              </a:r>
            </a:p>
          </p:txBody>
        </p:sp>
        <p:sp>
          <p:nvSpPr>
            <p:cNvPr id="21523" name="AutoShape 5"/>
            <p:cNvSpPr>
              <a:spLocks noChangeArrowheads="1"/>
            </p:cNvSpPr>
            <p:nvPr/>
          </p:nvSpPr>
          <p:spPr bwMode="auto">
            <a:xfrm>
              <a:off x="3120" y="1872"/>
              <a:ext cx="1380" cy="1152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0 h 21600"/>
                <a:gd name="T4" fmla="*/ 0 w 21600"/>
                <a:gd name="T5" fmla="*/ 2 h 21600"/>
                <a:gd name="T6" fmla="*/ 1 w 21600"/>
                <a:gd name="T7" fmla="*/ 3 h 21600"/>
                <a:gd name="T8" fmla="*/ 3 w 21600"/>
                <a:gd name="T9" fmla="*/ 3 h 21600"/>
                <a:gd name="T10" fmla="*/ 5 w 21600"/>
                <a:gd name="T11" fmla="*/ 3 h 21600"/>
                <a:gd name="T12" fmla="*/ 6 w 21600"/>
                <a:gd name="T13" fmla="*/ 2 h 21600"/>
                <a:gd name="T14" fmla="*/ 5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2 w 21600"/>
                <a:gd name="T25" fmla="*/ 3169 h 21600"/>
                <a:gd name="T26" fmla="*/ 18438 w 21600"/>
                <a:gd name="T27" fmla="*/ 1843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699" y="9117"/>
                    <a:pt x="2699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chemeClr val="bg1">
                <a:alpha val="49019"/>
              </a:schemeClr>
            </a:solidFill>
            <a:ln w="317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6294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Arial" charset="0"/>
              </a:rPr>
              <a:t>Use of the tilt table aids in determining the cause of syncope.</a:t>
            </a:r>
            <a:endParaRPr lang="en-US" dirty="0" smtClean="0"/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228600" y="4419600"/>
            <a:ext cx="4191000" cy="15287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Ctr="1">
            <a:spAutoFit/>
          </a:bodyPr>
          <a:lstStyle/>
          <a:p>
            <a:pPr>
              <a:lnSpc>
                <a:spcPct val="110000"/>
              </a:lnSpc>
              <a:spcBef>
                <a:spcPct val="30000"/>
              </a:spcBef>
            </a:pPr>
            <a:r>
              <a:rPr lang="en-US" sz="1700" b="1" i="1" dirty="0"/>
              <a:t>The two most common causes of postural hypotension are autonomic failure (which can be caused by multiple disorders) and volume depletion.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6700" y="685800"/>
            <a:ext cx="8026400" cy="5943600"/>
            <a:chOff x="266700" y="685800"/>
            <a:chExt cx="8026400" cy="5943600"/>
          </a:xfrm>
        </p:grpSpPr>
        <p:sp>
          <p:nvSpPr>
            <p:cNvPr id="4100" name="Text Box 7"/>
            <p:cNvSpPr txBox="1">
              <a:spLocks noChangeArrowheads="1"/>
            </p:cNvSpPr>
            <p:nvPr/>
          </p:nvSpPr>
          <p:spPr bwMode="auto">
            <a:xfrm>
              <a:off x="266700" y="2719527"/>
              <a:ext cx="4114800" cy="134806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pPr>
                <a:lnSpc>
                  <a:spcPct val="120000"/>
                </a:lnSpc>
                <a:spcAft>
                  <a:spcPct val="40000"/>
                </a:spcAft>
              </a:pPr>
              <a:r>
                <a:rPr lang="en-US" sz="1700" i="1" dirty="0" smtClean="0">
                  <a:cs typeface="Arial" charset="0"/>
                </a:rPr>
                <a:t>In autonomic failure hypotension causes syncope because the decrease in AP is </a:t>
              </a:r>
              <a:r>
                <a:rPr lang="en-US" sz="1700" b="1" i="1" dirty="0" smtClean="0">
                  <a:cs typeface="Arial" charset="0"/>
                </a:rPr>
                <a:t>not</a:t>
              </a:r>
              <a:r>
                <a:rPr lang="en-US" sz="1700" i="1" dirty="0" smtClean="0">
                  <a:cs typeface="Arial" charset="0"/>
                </a:rPr>
                <a:t> accompanied by the normal baroreflex mediated increase in HR.</a:t>
              </a:r>
              <a:endParaRPr lang="en-US" sz="1700" i="1" dirty="0">
                <a:cs typeface="Arial" charset="0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66700" y="990600"/>
              <a:ext cx="4114800" cy="134806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pPr>
                <a:lnSpc>
                  <a:spcPct val="120000"/>
                </a:lnSpc>
                <a:spcAft>
                  <a:spcPct val="40000"/>
                </a:spcAft>
              </a:pPr>
              <a:r>
                <a:rPr lang="en-US" sz="1700" b="1" i="1" dirty="0" smtClean="0">
                  <a:cs typeface="Arial" charset="0"/>
                </a:rPr>
                <a:t>Passive head-up tilt causes maximal dependent pooling of blood and stresses the baroreflex response to decreased central blood volume.  </a:t>
              </a:r>
              <a:endParaRPr lang="en-US" sz="1700" b="1" i="1" dirty="0">
                <a:cs typeface="Arial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724400" y="685800"/>
              <a:ext cx="3568700" cy="5943600"/>
              <a:chOff x="4724400" y="685800"/>
              <a:chExt cx="3568700" cy="5943600"/>
            </a:xfrm>
          </p:grpSpPr>
          <p:graphicFrame>
            <p:nvGraphicFramePr>
              <p:cNvPr id="409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="" xmlns:p14="http://schemas.microsoft.com/office/powerpoint/2010/main" val="2364987903"/>
                  </p:ext>
                </p:extLst>
              </p:nvPr>
            </p:nvGraphicFramePr>
            <p:xfrm>
              <a:off x="4724400" y="685800"/>
              <a:ext cx="3568700" cy="5943600"/>
            </p:xfrm>
            <a:graphic>
              <a:graphicData uri="http://schemas.openxmlformats.org/presentationml/2006/ole">
                <p:oleObj spid="_x0000_s4106" name="Bitmap Image" r:id="rId4" imgW="1961905" imgH="3266667" progId="PBrush">
                  <p:embed/>
                </p:oleObj>
              </a:graphicData>
            </a:graphic>
          </p:graphicFrame>
          <p:sp>
            <p:nvSpPr>
              <p:cNvPr id="12" name="Text Box 7"/>
              <p:cNvSpPr txBox="1">
                <a:spLocks noChangeArrowheads="1"/>
              </p:cNvSpPr>
              <p:nvPr/>
            </p:nvSpPr>
            <p:spPr bwMode="auto">
              <a:xfrm>
                <a:off x="7010400" y="1600200"/>
                <a:ext cx="1028700" cy="406265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wrap="square" lIns="45720" rIns="45720" anchorCtr="1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ct val="40000"/>
                  </a:spcAft>
                </a:pPr>
                <a:r>
                  <a:rPr lang="en-US" sz="1700" i="1" dirty="0" smtClean="0">
                    <a:cs typeface="Arial" charset="0"/>
                  </a:rPr>
                  <a:t>Normal</a:t>
                </a:r>
                <a:endParaRPr lang="en-US" sz="1700" i="1" dirty="0">
                  <a:cs typeface="Arial" charset="0"/>
                </a:endParaRPr>
              </a:p>
            </p:txBody>
          </p:sp>
          <p:cxnSp>
            <p:nvCxnSpPr>
              <p:cNvPr id="14" name="Straight Arrow Connector 13"/>
              <p:cNvCxnSpPr>
                <a:stCxn id="12" idx="2"/>
                <a:endCxn id="11" idx="3"/>
              </p:cNvCxnSpPr>
              <p:nvPr/>
            </p:nvCxnSpPr>
            <p:spPr bwMode="auto">
              <a:xfrm flipH="1">
                <a:off x="7343012" y="2006465"/>
                <a:ext cx="181738" cy="32923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11" name="Freeform 10"/>
              <p:cNvSpPr/>
              <p:nvPr/>
            </p:nvSpPr>
            <p:spPr bwMode="auto">
              <a:xfrm>
                <a:off x="6194323" y="2286000"/>
                <a:ext cx="1349477" cy="381000"/>
              </a:xfrm>
              <a:custGeom>
                <a:avLst/>
                <a:gdLst>
                  <a:gd name="connsiteX0" fmla="*/ 0 w 1420761"/>
                  <a:gd name="connsiteY0" fmla="*/ 294968 h 339213"/>
                  <a:gd name="connsiteX1" fmla="*/ 250722 w 1420761"/>
                  <a:gd name="connsiteY1" fmla="*/ 73742 h 339213"/>
                  <a:gd name="connsiteX2" fmla="*/ 840658 w 1420761"/>
                  <a:gd name="connsiteY2" fmla="*/ 14748 h 339213"/>
                  <a:gd name="connsiteX3" fmla="*/ 1209367 w 1420761"/>
                  <a:gd name="connsiteY3" fmla="*/ 44245 h 339213"/>
                  <a:gd name="connsiteX4" fmla="*/ 1386348 w 1420761"/>
                  <a:gd name="connsiteY4" fmla="*/ 280219 h 339213"/>
                  <a:gd name="connsiteX5" fmla="*/ 1415845 w 1420761"/>
                  <a:gd name="connsiteY5" fmla="*/ 339213 h 33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0761" h="339213">
                    <a:moveTo>
                      <a:pt x="0" y="294968"/>
                    </a:moveTo>
                    <a:cubicBezTo>
                      <a:pt x="55306" y="207706"/>
                      <a:pt x="110612" y="120445"/>
                      <a:pt x="250722" y="73742"/>
                    </a:cubicBezTo>
                    <a:cubicBezTo>
                      <a:pt x="390832" y="27039"/>
                      <a:pt x="680884" y="19664"/>
                      <a:pt x="840658" y="14748"/>
                    </a:cubicBezTo>
                    <a:cubicBezTo>
                      <a:pt x="1000432" y="9832"/>
                      <a:pt x="1118419" y="0"/>
                      <a:pt x="1209367" y="44245"/>
                    </a:cubicBezTo>
                    <a:cubicBezTo>
                      <a:pt x="1300315" y="88490"/>
                      <a:pt x="1351935" y="231058"/>
                      <a:pt x="1386348" y="280219"/>
                    </a:cubicBezTo>
                    <a:cubicBezTo>
                      <a:pt x="1420761" y="329380"/>
                      <a:pt x="1418303" y="334296"/>
                      <a:pt x="1415845" y="339213"/>
                    </a:cubicBezTo>
                  </a:path>
                </a:pathLst>
              </a:custGeom>
              <a:noFill/>
              <a:ln w="222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lg" len="lg"/>
              </a:ln>
              <a:effectLst/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8" name="Straight Arrow Connector 7"/>
            <p:cNvCxnSpPr>
              <a:stCxn id="4100" idx="3"/>
            </p:cNvCxnSpPr>
            <p:nvPr/>
          </p:nvCxnSpPr>
          <p:spPr bwMode="auto">
            <a:xfrm flipV="1">
              <a:off x="4381500" y="2667002"/>
              <a:ext cx="2019300" cy="726556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6750" y="152400"/>
            <a:ext cx="5988050" cy="381000"/>
          </a:xfr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Part 2: Long term regulation by pressure diuresis</a:t>
            </a:r>
          </a:p>
        </p:txBody>
      </p:sp>
      <p:grpSp>
        <p:nvGrpSpPr>
          <p:cNvPr id="22531" name="Group 53"/>
          <p:cNvGrpSpPr>
            <a:grpSpLocks/>
          </p:cNvGrpSpPr>
          <p:nvPr/>
        </p:nvGrpSpPr>
        <p:grpSpPr bwMode="auto">
          <a:xfrm>
            <a:off x="1143000" y="762000"/>
            <a:ext cx="6951663" cy="4957763"/>
            <a:chOff x="720" y="480"/>
            <a:chExt cx="4379" cy="3123"/>
          </a:xfrm>
        </p:grpSpPr>
        <p:sp>
          <p:nvSpPr>
            <p:cNvPr id="22532" name="Text Box 12"/>
            <p:cNvSpPr txBox="1">
              <a:spLocks noChangeArrowheads="1"/>
            </p:cNvSpPr>
            <p:nvPr/>
          </p:nvSpPr>
          <p:spPr bwMode="auto">
            <a:xfrm>
              <a:off x="1618" y="480"/>
              <a:ext cx="2496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 dirty="0"/>
                <a:t>The pressure diuresis mechanism acts as a negative feedback connecting kidney function with blood pressure</a:t>
              </a:r>
            </a:p>
          </p:txBody>
        </p:sp>
        <p:sp>
          <p:nvSpPr>
            <p:cNvPr id="22533" name="Text Box 13"/>
            <p:cNvSpPr txBox="1">
              <a:spLocks noChangeArrowheads="1"/>
            </p:cNvSpPr>
            <p:nvPr/>
          </p:nvSpPr>
          <p:spPr bwMode="auto">
            <a:xfrm>
              <a:off x="2016" y="3168"/>
              <a:ext cx="1818" cy="43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 dirty="0"/>
                <a:t>Diuresis: </a:t>
              </a:r>
              <a:r>
                <a:rPr lang="en-US" sz="1700" dirty="0">
                  <a:sym typeface="Symbol" charset="2"/>
                </a:rPr>
                <a:t></a:t>
              </a:r>
              <a:r>
                <a:rPr lang="en-US" sz="1700" dirty="0"/>
                <a:t> urine flow</a:t>
              </a:r>
            </a:p>
            <a:p>
              <a:pPr>
                <a:spcAft>
                  <a:spcPct val="25000"/>
                </a:spcAft>
              </a:pPr>
              <a:r>
                <a:rPr lang="en-US" sz="1700" dirty="0"/>
                <a:t>Natriuresis:</a:t>
              </a:r>
              <a:r>
                <a:rPr lang="en-US" sz="1700" dirty="0">
                  <a:sym typeface="Symbol" charset="2"/>
                </a:rPr>
                <a:t></a:t>
              </a:r>
              <a:r>
                <a:rPr lang="en-US" sz="1700" dirty="0"/>
                <a:t> Na</a:t>
              </a:r>
              <a:r>
                <a:rPr lang="en-US" sz="1700" baseline="30000" dirty="0"/>
                <a:t>+</a:t>
              </a:r>
              <a:r>
                <a:rPr lang="en-US" sz="1700" dirty="0"/>
                <a:t> excretion</a:t>
              </a:r>
            </a:p>
          </p:txBody>
        </p:sp>
        <p:grpSp>
          <p:nvGrpSpPr>
            <p:cNvPr id="22534" name="Group 49"/>
            <p:cNvGrpSpPr>
              <a:grpSpLocks/>
            </p:cNvGrpSpPr>
            <p:nvPr/>
          </p:nvGrpSpPr>
          <p:grpSpPr bwMode="auto">
            <a:xfrm>
              <a:off x="720" y="1248"/>
              <a:ext cx="1970" cy="1675"/>
              <a:chOff x="720" y="1248"/>
              <a:chExt cx="1970" cy="1675"/>
            </a:xfrm>
          </p:grpSpPr>
          <p:sp>
            <p:nvSpPr>
              <p:cNvPr id="22547" name="Text Box 3"/>
              <p:cNvSpPr txBox="1">
                <a:spLocks noChangeArrowheads="1"/>
              </p:cNvSpPr>
              <p:nvPr/>
            </p:nvSpPr>
            <p:spPr bwMode="auto">
              <a:xfrm>
                <a:off x="1445" y="1248"/>
                <a:ext cx="124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 </a:t>
                </a:r>
                <a:r>
                  <a:rPr lang="en-US" sz="1700"/>
                  <a:t>Arterial pressure</a:t>
                </a:r>
              </a:p>
            </p:txBody>
          </p:sp>
          <p:sp>
            <p:nvSpPr>
              <p:cNvPr id="22548" name="Text Box 4"/>
              <p:cNvSpPr txBox="1">
                <a:spLocks noChangeArrowheads="1"/>
              </p:cNvSpPr>
              <p:nvPr/>
            </p:nvSpPr>
            <p:spPr bwMode="auto">
              <a:xfrm>
                <a:off x="1489" y="2692"/>
                <a:ext cx="115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 </a:t>
                </a:r>
                <a:r>
                  <a:rPr lang="en-US" sz="1700"/>
                  <a:t>Blood volume</a:t>
                </a:r>
              </a:p>
            </p:txBody>
          </p:sp>
          <p:sp>
            <p:nvSpPr>
              <p:cNvPr id="22549" name="Text Box 5"/>
              <p:cNvSpPr txBox="1">
                <a:spLocks noChangeArrowheads="1"/>
              </p:cNvSpPr>
              <p:nvPr/>
            </p:nvSpPr>
            <p:spPr bwMode="auto">
              <a:xfrm>
                <a:off x="1620" y="2209"/>
                <a:ext cx="89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 </a:t>
                </a:r>
                <a:r>
                  <a:rPr lang="en-US" sz="1700"/>
                  <a:t>Urine flow</a:t>
                </a:r>
              </a:p>
            </p:txBody>
          </p:sp>
          <p:sp>
            <p:nvSpPr>
              <p:cNvPr id="22550" name="Text Box 6"/>
              <p:cNvSpPr txBox="1">
                <a:spLocks noChangeArrowheads="1"/>
              </p:cNvSpPr>
              <p:nvPr/>
            </p:nvSpPr>
            <p:spPr bwMode="auto">
              <a:xfrm>
                <a:off x="1524" y="1726"/>
                <a:ext cx="1087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 </a:t>
                </a:r>
                <a:r>
                  <a:rPr lang="en-US" sz="1700"/>
                  <a:t>Na</a:t>
                </a:r>
                <a:r>
                  <a:rPr lang="en-US" sz="1700" baseline="30000"/>
                  <a:t>+</a:t>
                </a:r>
                <a:r>
                  <a:rPr lang="en-US" sz="1700"/>
                  <a:t> excretion</a:t>
                </a:r>
              </a:p>
            </p:txBody>
          </p:sp>
          <p:cxnSp>
            <p:nvCxnSpPr>
              <p:cNvPr id="22551" name="AutoShape 15"/>
              <p:cNvCxnSpPr>
                <a:cxnSpLocks noChangeShapeType="1"/>
                <a:stCxn id="22548" idx="1"/>
                <a:endCxn id="22547" idx="1"/>
              </p:cNvCxnSpPr>
              <p:nvPr/>
            </p:nvCxnSpPr>
            <p:spPr bwMode="auto">
              <a:xfrm rot="10800000">
                <a:off x="1440" y="1364"/>
                <a:ext cx="44" cy="1444"/>
              </a:xfrm>
              <a:prstGeom prst="bentConnector3">
                <a:avLst>
                  <a:gd name="adj1" fmla="val 1229542"/>
                </a:avLst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2552" name="AutoShape 31"/>
              <p:cNvCxnSpPr>
                <a:cxnSpLocks noChangeShapeType="1"/>
                <a:stCxn id="22550" idx="2"/>
                <a:endCxn id="22549" idx="0"/>
              </p:cNvCxnSpPr>
              <p:nvPr/>
            </p:nvCxnSpPr>
            <p:spPr bwMode="auto">
              <a:xfrm>
                <a:off x="2068" y="1962"/>
                <a:ext cx="0" cy="24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2553" name="AutoShape 32"/>
              <p:cNvCxnSpPr>
                <a:cxnSpLocks noChangeShapeType="1"/>
                <a:stCxn id="22547" idx="2"/>
                <a:endCxn id="22550" idx="0"/>
              </p:cNvCxnSpPr>
              <p:nvPr/>
            </p:nvCxnSpPr>
            <p:spPr bwMode="auto">
              <a:xfrm>
                <a:off x="2068" y="1484"/>
                <a:ext cx="0" cy="237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2554" name="AutoShape 33"/>
              <p:cNvCxnSpPr>
                <a:cxnSpLocks noChangeShapeType="1"/>
                <a:stCxn id="22549" idx="2"/>
                <a:endCxn id="22548" idx="0"/>
              </p:cNvCxnSpPr>
              <p:nvPr/>
            </p:nvCxnSpPr>
            <p:spPr bwMode="auto">
              <a:xfrm>
                <a:off x="2068" y="2445"/>
                <a:ext cx="0" cy="24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grpSp>
            <p:nvGrpSpPr>
              <p:cNvPr id="22555" name="Group 42"/>
              <p:cNvGrpSpPr>
                <a:grpSpLocks/>
              </p:cNvGrpSpPr>
              <p:nvPr/>
            </p:nvGrpSpPr>
            <p:grpSpPr bwMode="auto">
              <a:xfrm>
                <a:off x="720" y="1488"/>
                <a:ext cx="418" cy="367"/>
                <a:chOff x="336" y="2020"/>
                <a:chExt cx="418" cy="367"/>
              </a:xfrm>
            </p:grpSpPr>
            <p:sp>
              <p:nvSpPr>
                <p:cNvPr id="22556" name="Oval 28"/>
                <p:cNvSpPr>
                  <a:spLocks noChangeArrowheads="1"/>
                </p:cNvSpPr>
                <p:nvPr/>
              </p:nvSpPr>
              <p:spPr bwMode="auto">
                <a:xfrm>
                  <a:off x="336" y="2020"/>
                  <a:ext cx="418" cy="367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55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30" y="2060"/>
                  <a:ext cx="228" cy="288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noFill/>
                  <a:miter lim="800000"/>
                  <a:headEnd/>
                  <a:tailEnd type="none" w="lg" len="lg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/>
                    <a:t>+</a:t>
                  </a:r>
                </a:p>
              </p:txBody>
            </p:sp>
          </p:grpSp>
        </p:grpSp>
        <p:grpSp>
          <p:nvGrpSpPr>
            <p:cNvPr id="22535" name="Group 52"/>
            <p:cNvGrpSpPr>
              <a:grpSpLocks/>
            </p:cNvGrpSpPr>
            <p:nvPr/>
          </p:nvGrpSpPr>
          <p:grpSpPr bwMode="auto">
            <a:xfrm>
              <a:off x="3072" y="1248"/>
              <a:ext cx="2027" cy="1670"/>
              <a:chOff x="3072" y="1248"/>
              <a:chExt cx="2027" cy="1670"/>
            </a:xfrm>
          </p:grpSpPr>
          <p:sp>
            <p:nvSpPr>
              <p:cNvPr id="22536" name="Text Box 16"/>
              <p:cNvSpPr txBox="1">
                <a:spLocks noChangeArrowheads="1"/>
              </p:cNvSpPr>
              <p:nvPr/>
            </p:nvSpPr>
            <p:spPr bwMode="auto">
              <a:xfrm>
                <a:off x="3849" y="1726"/>
                <a:ext cx="114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 </a:t>
                </a:r>
                <a:r>
                  <a:rPr lang="en-US" sz="1700"/>
                  <a:t>Na</a:t>
                </a:r>
                <a:r>
                  <a:rPr lang="en-US" sz="1700" baseline="30000"/>
                  <a:t>+</a:t>
                </a:r>
                <a:r>
                  <a:rPr lang="en-US" sz="1700"/>
                  <a:t> excretion</a:t>
                </a:r>
              </a:p>
            </p:txBody>
          </p:sp>
          <p:sp>
            <p:nvSpPr>
              <p:cNvPr id="22537" name="Text Box 17"/>
              <p:cNvSpPr txBox="1">
                <a:spLocks noChangeArrowheads="1"/>
              </p:cNvSpPr>
              <p:nvPr/>
            </p:nvSpPr>
            <p:spPr bwMode="auto">
              <a:xfrm>
                <a:off x="3880" y="2687"/>
                <a:ext cx="108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 </a:t>
                </a:r>
                <a:r>
                  <a:rPr lang="en-US" sz="1700"/>
                  <a:t>Blood volume</a:t>
                </a:r>
              </a:p>
            </p:txBody>
          </p:sp>
          <p:sp>
            <p:nvSpPr>
              <p:cNvPr id="22538" name="Text Box 18"/>
              <p:cNvSpPr txBox="1">
                <a:spLocks noChangeArrowheads="1"/>
              </p:cNvSpPr>
              <p:nvPr/>
            </p:nvSpPr>
            <p:spPr bwMode="auto">
              <a:xfrm>
                <a:off x="3967" y="2204"/>
                <a:ext cx="909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</a:t>
                </a:r>
                <a:r>
                  <a:rPr lang="en-US" sz="1700"/>
                  <a:t> Urine flow</a:t>
                </a:r>
              </a:p>
            </p:txBody>
          </p:sp>
          <p:sp>
            <p:nvSpPr>
              <p:cNvPr id="22539" name="Text Box 19"/>
              <p:cNvSpPr txBox="1">
                <a:spLocks noChangeArrowheads="1"/>
              </p:cNvSpPr>
              <p:nvPr/>
            </p:nvSpPr>
            <p:spPr bwMode="auto">
              <a:xfrm>
                <a:off x="3744" y="1248"/>
                <a:ext cx="135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>
                    <a:sym typeface="Symbol" charset="2"/>
                  </a:rPr>
                  <a:t> </a:t>
                </a:r>
                <a:r>
                  <a:rPr lang="en-US" sz="1700"/>
                  <a:t>Arterial pressure</a:t>
                </a:r>
              </a:p>
            </p:txBody>
          </p:sp>
          <p:cxnSp>
            <p:nvCxnSpPr>
              <p:cNvPr id="22540" name="AutoShape 20"/>
              <p:cNvCxnSpPr>
                <a:cxnSpLocks noChangeShapeType="1"/>
                <a:stCxn id="22537" idx="1"/>
                <a:endCxn id="22539" idx="1"/>
              </p:cNvCxnSpPr>
              <p:nvPr/>
            </p:nvCxnSpPr>
            <p:spPr bwMode="auto">
              <a:xfrm rot="10800000">
                <a:off x="3739" y="1364"/>
                <a:ext cx="136" cy="1439"/>
              </a:xfrm>
              <a:prstGeom prst="bentConnector3">
                <a:avLst>
                  <a:gd name="adj1" fmla="val 425731"/>
                </a:avLst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2541" name="AutoShape 21"/>
              <p:cNvCxnSpPr>
                <a:cxnSpLocks noChangeShapeType="1"/>
                <a:stCxn id="22539" idx="2"/>
                <a:endCxn id="22536" idx="0"/>
              </p:cNvCxnSpPr>
              <p:nvPr/>
            </p:nvCxnSpPr>
            <p:spPr bwMode="auto">
              <a:xfrm>
                <a:off x="4422" y="1484"/>
                <a:ext cx="0" cy="237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2542" name="AutoShape 22"/>
              <p:cNvCxnSpPr>
                <a:cxnSpLocks noChangeShapeType="1"/>
                <a:stCxn id="22536" idx="2"/>
                <a:endCxn id="22538" idx="0"/>
              </p:cNvCxnSpPr>
              <p:nvPr/>
            </p:nvCxnSpPr>
            <p:spPr bwMode="auto">
              <a:xfrm>
                <a:off x="4422" y="1962"/>
                <a:ext cx="0" cy="237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22543" name="AutoShape 23"/>
              <p:cNvCxnSpPr>
                <a:cxnSpLocks noChangeShapeType="1"/>
                <a:stCxn id="22538" idx="2"/>
                <a:endCxn id="22537" idx="0"/>
              </p:cNvCxnSpPr>
              <p:nvPr/>
            </p:nvCxnSpPr>
            <p:spPr bwMode="auto">
              <a:xfrm>
                <a:off x="4422" y="2440"/>
                <a:ext cx="0" cy="24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grpSp>
            <p:nvGrpSpPr>
              <p:cNvPr id="22544" name="Group 51"/>
              <p:cNvGrpSpPr>
                <a:grpSpLocks/>
              </p:cNvGrpSpPr>
              <p:nvPr/>
            </p:nvGrpSpPr>
            <p:grpSpPr bwMode="auto">
              <a:xfrm>
                <a:off x="3072" y="1483"/>
                <a:ext cx="418" cy="367"/>
                <a:chOff x="3072" y="1483"/>
                <a:chExt cx="418" cy="367"/>
              </a:xfrm>
            </p:grpSpPr>
            <p:sp>
              <p:nvSpPr>
                <p:cNvPr id="22545" name="Oval 44"/>
                <p:cNvSpPr>
                  <a:spLocks noChangeArrowheads="1"/>
                </p:cNvSpPr>
                <p:nvPr/>
              </p:nvSpPr>
              <p:spPr bwMode="auto">
                <a:xfrm>
                  <a:off x="3072" y="1483"/>
                  <a:ext cx="418" cy="367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546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188" y="1503"/>
                  <a:ext cx="186" cy="32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noFill/>
                  <a:miter lim="800000"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2800" b="1"/>
                    <a:t>-</a:t>
                  </a:r>
                </a:p>
              </p:txBody>
            </p:sp>
          </p:grp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4800600" cy="533400"/>
          </a:xfrm>
          <a:ln w="1905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n-US" dirty="0" smtClean="0"/>
              <a:t>Intrinsic pressure diuresis in an isolated artificially perfused kidney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01988" y="1617662"/>
            <a:ext cx="5027612" cy="4841876"/>
            <a:chOff x="3201988" y="1617662"/>
            <a:chExt cx="5027612" cy="4841876"/>
          </a:xfrm>
        </p:grpSpPr>
        <p:sp>
          <p:nvSpPr>
            <p:cNvPr id="23555" name="Text Box 3"/>
            <p:cNvSpPr txBox="1">
              <a:spLocks noChangeArrowheads="1"/>
            </p:cNvSpPr>
            <p:nvPr/>
          </p:nvSpPr>
          <p:spPr bwMode="auto">
            <a:xfrm>
              <a:off x="4686300" y="6096000"/>
              <a:ext cx="2914650" cy="3635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Perfusion pressure pressure</a:t>
              </a:r>
            </a:p>
          </p:txBody>
        </p:sp>
        <p:grpSp>
          <p:nvGrpSpPr>
            <p:cNvPr id="23556" name="Group 28"/>
            <p:cNvGrpSpPr>
              <a:grpSpLocks/>
            </p:cNvGrpSpPr>
            <p:nvPr/>
          </p:nvGrpSpPr>
          <p:grpSpPr bwMode="auto">
            <a:xfrm>
              <a:off x="3201988" y="1617662"/>
              <a:ext cx="5027612" cy="4267200"/>
              <a:chOff x="1129" y="624"/>
              <a:chExt cx="3167" cy="2688"/>
            </a:xfrm>
          </p:grpSpPr>
          <p:sp>
            <p:nvSpPr>
              <p:cNvPr id="23557" name="Text Box 4"/>
              <p:cNvSpPr txBox="1">
                <a:spLocks noChangeArrowheads="1"/>
              </p:cNvSpPr>
              <p:nvPr/>
            </p:nvSpPr>
            <p:spPr bwMode="auto">
              <a:xfrm rot="5400000" flipH="1" flipV="1">
                <a:off x="774" y="1547"/>
                <a:ext cx="940" cy="22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700"/>
                  <a:t>Na</a:t>
                </a:r>
                <a:r>
                  <a:rPr lang="en-US" sz="1700" baseline="30000"/>
                  <a:t>+</a:t>
                </a:r>
                <a:r>
                  <a:rPr lang="en-US" sz="1700"/>
                  <a:t> excretion</a:t>
                </a:r>
              </a:p>
            </p:txBody>
          </p:sp>
          <p:sp>
            <p:nvSpPr>
              <p:cNvPr id="23558" name="Rectangle 5"/>
              <p:cNvSpPr>
                <a:spLocks noChangeArrowheads="1"/>
              </p:cNvSpPr>
              <p:nvPr/>
            </p:nvSpPr>
            <p:spPr bwMode="auto">
              <a:xfrm>
                <a:off x="1715" y="624"/>
                <a:ext cx="2581" cy="22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559" name="Group 27"/>
              <p:cNvGrpSpPr>
                <a:grpSpLocks/>
              </p:cNvGrpSpPr>
              <p:nvPr/>
            </p:nvGrpSpPr>
            <p:grpSpPr bwMode="auto">
              <a:xfrm>
                <a:off x="2231" y="2880"/>
                <a:ext cx="1424" cy="432"/>
                <a:chOff x="2231" y="2880"/>
                <a:chExt cx="1424" cy="432"/>
              </a:xfrm>
            </p:grpSpPr>
            <p:sp>
              <p:nvSpPr>
                <p:cNvPr id="23571" name="Line 6"/>
                <p:cNvSpPr>
                  <a:spLocks noChangeShapeType="1"/>
                </p:cNvSpPr>
                <p:nvPr/>
              </p:nvSpPr>
              <p:spPr bwMode="auto">
                <a:xfrm>
                  <a:off x="2939" y="2900"/>
                  <a:ext cx="0" cy="1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72" name="Line 8"/>
                <p:cNvSpPr>
                  <a:spLocks noChangeShapeType="1"/>
                </p:cNvSpPr>
                <p:nvPr/>
              </p:nvSpPr>
              <p:spPr bwMode="auto">
                <a:xfrm>
                  <a:off x="3472" y="2900"/>
                  <a:ext cx="0" cy="1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73" name="Line 10"/>
                <p:cNvSpPr>
                  <a:spLocks noChangeShapeType="1"/>
                </p:cNvSpPr>
                <p:nvPr/>
              </p:nvSpPr>
              <p:spPr bwMode="auto">
                <a:xfrm>
                  <a:off x="2382" y="2880"/>
                  <a:ext cx="0" cy="1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7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744" y="3053"/>
                  <a:ext cx="391" cy="2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000"/>
                    <a:t>100</a:t>
                  </a:r>
                </a:p>
              </p:txBody>
            </p:sp>
            <p:sp>
              <p:nvSpPr>
                <p:cNvPr id="2357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231" y="3054"/>
                  <a:ext cx="302" cy="2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000"/>
                    <a:t>80</a:t>
                  </a:r>
                </a:p>
              </p:txBody>
            </p:sp>
            <p:sp>
              <p:nvSpPr>
                <p:cNvPr id="2357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264" y="3053"/>
                  <a:ext cx="391" cy="25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000"/>
                    <a:t>120</a:t>
                  </a:r>
                </a:p>
              </p:txBody>
            </p:sp>
          </p:grpSp>
          <p:sp>
            <p:nvSpPr>
              <p:cNvPr id="23560" name="Line 15"/>
              <p:cNvSpPr>
                <a:spLocks noChangeShapeType="1"/>
              </p:cNvSpPr>
              <p:nvPr/>
            </p:nvSpPr>
            <p:spPr bwMode="auto">
              <a:xfrm>
                <a:off x="1715" y="1042"/>
                <a:ext cx="25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1" name="Line 16"/>
              <p:cNvSpPr>
                <a:spLocks noChangeShapeType="1"/>
              </p:cNvSpPr>
              <p:nvPr/>
            </p:nvSpPr>
            <p:spPr bwMode="auto">
              <a:xfrm>
                <a:off x="1715" y="1421"/>
                <a:ext cx="25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2" name="Line 17"/>
              <p:cNvSpPr>
                <a:spLocks noChangeShapeType="1"/>
              </p:cNvSpPr>
              <p:nvPr/>
            </p:nvSpPr>
            <p:spPr bwMode="auto">
              <a:xfrm>
                <a:off x="1715" y="1800"/>
                <a:ext cx="25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3" name="Line 18"/>
              <p:cNvSpPr>
                <a:spLocks noChangeShapeType="1"/>
              </p:cNvSpPr>
              <p:nvPr/>
            </p:nvSpPr>
            <p:spPr bwMode="auto">
              <a:xfrm>
                <a:off x="1715" y="2180"/>
                <a:ext cx="25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4" name="Line 19"/>
              <p:cNvSpPr>
                <a:spLocks noChangeShapeType="1"/>
              </p:cNvSpPr>
              <p:nvPr/>
            </p:nvSpPr>
            <p:spPr bwMode="auto">
              <a:xfrm>
                <a:off x="1715" y="2559"/>
                <a:ext cx="25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5" name="Text Box 20"/>
              <p:cNvSpPr txBox="1">
                <a:spLocks noChangeArrowheads="1"/>
              </p:cNvSpPr>
              <p:nvPr/>
            </p:nvSpPr>
            <p:spPr bwMode="auto">
              <a:xfrm>
                <a:off x="1464" y="2454"/>
                <a:ext cx="213" cy="2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/>
                  <a:t>1</a:t>
                </a:r>
              </a:p>
            </p:txBody>
          </p:sp>
          <p:sp>
            <p:nvSpPr>
              <p:cNvPr id="23566" name="Text Box 21"/>
              <p:cNvSpPr txBox="1">
                <a:spLocks noChangeArrowheads="1"/>
              </p:cNvSpPr>
              <p:nvPr/>
            </p:nvSpPr>
            <p:spPr bwMode="auto">
              <a:xfrm>
                <a:off x="1464" y="2071"/>
                <a:ext cx="213" cy="2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/>
                  <a:t>2</a:t>
                </a:r>
              </a:p>
            </p:txBody>
          </p:sp>
          <p:sp>
            <p:nvSpPr>
              <p:cNvPr id="23567" name="Text Box 22"/>
              <p:cNvSpPr txBox="1">
                <a:spLocks noChangeArrowheads="1"/>
              </p:cNvSpPr>
              <p:nvPr/>
            </p:nvSpPr>
            <p:spPr bwMode="auto">
              <a:xfrm>
                <a:off x="1464" y="1686"/>
                <a:ext cx="213" cy="2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/>
                  <a:t>3</a:t>
                </a:r>
              </a:p>
            </p:txBody>
          </p:sp>
          <p:sp>
            <p:nvSpPr>
              <p:cNvPr id="23568" name="Text Box 23"/>
              <p:cNvSpPr txBox="1">
                <a:spLocks noChangeArrowheads="1"/>
              </p:cNvSpPr>
              <p:nvPr/>
            </p:nvSpPr>
            <p:spPr bwMode="auto">
              <a:xfrm>
                <a:off x="1464" y="1303"/>
                <a:ext cx="213" cy="2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/>
                  <a:t>4</a:t>
                </a:r>
              </a:p>
            </p:txBody>
          </p:sp>
          <p:sp>
            <p:nvSpPr>
              <p:cNvPr id="23569" name="Text Box 24"/>
              <p:cNvSpPr txBox="1">
                <a:spLocks noChangeArrowheads="1"/>
              </p:cNvSpPr>
              <p:nvPr/>
            </p:nvSpPr>
            <p:spPr bwMode="auto">
              <a:xfrm>
                <a:off x="1464" y="918"/>
                <a:ext cx="213" cy="2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/>
                  <a:t>5</a:t>
                </a:r>
              </a:p>
            </p:txBody>
          </p:sp>
          <p:sp>
            <p:nvSpPr>
              <p:cNvPr id="23570" name="Freeform 25"/>
              <p:cNvSpPr>
                <a:spLocks/>
              </p:cNvSpPr>
              <p:nvPr/>
            </p:nvSpPr>
            <p:spPr bwMode="auto">
              <a:xfrm>
                <a:off x="2029" y="1063"/>
                <a:ext cx="1972" cy="1821"/>
              </a:xfrm>
              <a:custGeom>
                <a:avLst/>
                <a:gdLst>
                  <a:gd name="T0" fmla="*/ 0 w 2592"/>
                  <a:gd name="T1" fmla="*/ 1439 h 2304"/>
                  <a:gd name="T2" fmla="*/ 750 w 2592"/>
                  <a:gd name="T3" fmla="*/ 1110 h 2304"/>
                  <a:gd name="T4" fmla="*/ 1500 w 2592"/>
                  <a:gd name="T5" fmla="*/ 0 h 2304"/>
                  <a:gd name="T6" fmla="*/ 0 60000 65536"/>
                  <a:gd name="T7" fmla="*/ 0 60000 65536"/>
                  <a:gd name="T8" fmla="*/ 0 60000 65536"/>
                  <a:gd name="T9" fmla="*/ 0 w 2592"/>
                  <a:gd name="T10" fmla="*/ 0 h 2304"/>
                  <a:gd name="T11" fmla="*/ 2592 w 2592"/>
                  <a:gd name="T12" fmla="*/ 2304 h 230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92" h="2304">
                    <a:moveTo>
                      <a:pt x="0" y="2304"/>
                    </a:moveTo>
                    <a:cubicBezTo>
                      <a:pt x="432" y="2232"/>
                      <a:pt x="864" y="2160"/>
                      <a:pt x="1296" y="1776"/>
                    </a:cubicBezTo>
                    <a:cubicBezTo>
                      <a:pt x="1728" y="1392"/>
                      <a:pt x="2376" y="296"/>
                      <a:pt x="2592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52400" y="990600"/>
            <a:ext cx="3273785" cy="140038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dirty="0" smtClean="0"/>
              <a:t>In an isolated kidney only intrinsic mechanisms function; nerves have been severed and circulating hormones are not present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5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4876800" cy="38100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Pressure diuresis versus renal function curve</a:t>
            </a:r>
          </a:p>
        </p:txBody>
      </p:sp>
      <p:grpSp>
        <p:nvGrpSpPr>
          <p:cNvPr id="24579" name="Group 31"/>
          <p:cNvGrpSpPr>
            <a:grpSpLocks/>
          </p:cNvGrpSpPr>
          <p:nvPr/>
        </p:nvGrpSpPr>
        <p:grpSpPr bwMode="auto">
          <a:xfrm>
            <a:off x="304800" y="1023938"/>
            <a:ext cx="6858000" cy="5681662"/>
            <a:chOff x="528" y="645"/>
            <a:chExt cx="4320" cy="3579"/>
          </a:xfrm>
        </p:grpSpPr>
        <p:sp>
          <p:nvSpPr>
            <p:cNvPr id="24580" name="Rectangle 2"/>
            <p:cNvSpPr>
              <a:spLocks noChangeArrowheads="1"/>
            </p:cNvSpPr>
            <p:nvPr/>
          </p:nvSpPr>
          <p:spPr bwMode="auto">
            <a:xfrm>
              <a:off x="1200" y="645"/>
              <a:ext cx="3552" cy="28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1" name="Freeform 3"/>
            <p:cNvSpPr>
              <a:spLocks/>
            </p:cNvSpPr>
            <p:nvPr/>
          </p:nvSpPr>
          <p:spPr bwMode="auto">
            <a:xfrm>
              <a:off x="2640" y="1125"/>
              <a:ext cx="672" cy="2400"/>
            </a:xfrm>
            <a:custGeom>
              <a:avLst/>
              <a:gdLst>
                <a:gd name="T0" fmla="*/ 672 w 672"/>
                <a:gd name="T1" fmla="*/ 0 h 2400"/>
                <a:gd name="T2" fmla="*/ 561 w 672"/>
                <a:gd name="T3" fmla="*/ 384 h 2400"/>
                <a:gd name="T4" fmla="*/ 319 w 672"/>
                <a:gd name="T5" fmla="*/ 1416 h 2400"/>
                <a:gd name="T6" fmla="*/ 193 w 672"/>
                <a:gd name="T7" fmla="*/ 1932 h 2400"/>
                <a:gd name="T8" fmla="*/ 0 w 672"/>
                <a:gd name="T9" fmla="*/ 2400 h 2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2400"/>
                <a:gd name="T17" fmla="*/ 672 w 672"/>
                <a:gd name="T18" fmla="*/ 2400 h 2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2400">
                  <a:moveTo>
                    <a:pt x="672" y="0"/>
                  </a:moveTo>
                  <a:cubicBezTo>
                    <a:pt x="651" y="64"/>
                    <a:pt x="620" y="148"/>
                    <a:pt x="561" y="384"/>
                  </a:cubicBezTo>
                  <a:cubicBezTo>
                    <a:pt x="502" y="620"/>
                    <a:pt x="380" y="1158"/>
                    <a:pt x="319" y="1416"/>
                  </a:cubicBezTo>
                  <a:cubicBezTo>
                    <a:pt x="258" y="1674"/>
                    <a:pt x="247" y="1768"/>
                    <a:pt x="193" y="1932"/>
                  </a:cubicBezTo>
                  <a:cubicBezTo>
                    <a:pt x="140" y="2096"/>
                    <a:pt x="40" y="2303"/>
                    <a:pt x="0" y="240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2" name="Text Box 4"/>
            <p:cNvSpPr txBox="1">
              <a:spLocks noChangeArrowheads="1"/>
            </p:cNvSpPr>
            <p:nvPr/>
          </p:nvSpPr>
          <p:spPr bwMode="auto">
            <a:xfrm>
              <a:off x="2160" y="3966"/>
              <a:ext cx="173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Arterial blood pressure</a:t>
              </a:r>
            </a:p>
          </p:txBody>
        </p:sp>
        <p:sp>
          <p:nvSpPr>
            <p:cNvPr id="24583" name="Line 5"/>
            <p:cNvSpPr>
              <a:spLocks noChangeShapeType="1"/>
            </p:cNvSpPr>
            <p:nvPr/>
          </p:nvSpPr>
          <p:spPr bwMode="auto">
            <a:xfrm>
              <a:off x="2793" y="3525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4" name="Line 7"/>
            <p:cNvSpPr>
              <a:spLocks noChangeShapeType="1"/>
            </p:cNvSpPr>
            <p:nvPr/>
          </p:nvSpPr>
          <p:spPr bwMode="auto">
            <a:xfrm>
              <a:off x="3360" y="3525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2098" y="3525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Text Box 11"/>
            <p:cNvSpPr txBox="1">
              <a:spLocks noChangeArrowheads="1"/>
            </p:cNvSpPr>
            <p:nvPr/>
          </p:nvSpPr>
          <p:spPr bwMode="auto">
            <a:xfrm>
              <a:off x="2592" y="3678"/>
              <a:ext cx="391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100</a:t>
              </a:r>
            </a:p>
          </p:txBody>
        </p:sp>
        <p:sp>
          <p:nvSpPr>
            <p:cNvPr id="24587" name="Text Box 12"/>
            <p:cNvSpPr txBox="1">
              <a:spLocks noChangeArrowheads="1"/>
            </p:cNvSpPr>
            <p:nvPr/>
          </p:nvSpPr>
          <p:spPr bwMode="auto">
            <a:xfrm>
              <a:off x="1954" y="3678"/>
              <a:ext cx="302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80</a:t>
              </a:r>
            </a:p>
          </p:txBody>
        </p:sp>
        <p:sp>
          <p:nvSpPr>
            <p:cNvPr id="24588" name="Text Box 13"/>
            <p:cNvSpPr txBox="1">
              <a:spLocks noChangeArrowheads="1"/>
            </p:cNvSpPr>
            <p:nvPr/>
          </p:nvSpPr>
          <p:spPr bwMode="auto">
            <a:xfrm>
              <a:off x="3168" y="3678"/>
              <a:ext cx="391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120</a:t>
              </a:r>
            </a:p>
          </p:txBody>
        </p:sp>
        <p:sp>
          <p:nvSpPr>
            <p:cNvPr id="24589" name="Line 14"/>
            <p:cNvSpPr>
              <a:spLocks noChangeShapeType="1"/>
            </p:cNvSpPr>
            <p:nvPr/>
          </p:nvSpPr>
          <p:spPr bwMode="auto">
            <a:xfrm>
              <a:off x="1200" y="1173"/>
              <a:ext cx="3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Line 15"/>
            <p:cNvSpPr>
              <a:spLocks noChangeShapeType="1"/>
            </p:cNvSpPr>
            <p:nvPr/>
          </p:nvSpPr>
          <p:spPr bwMode="auto">
            <a:xfrm>
              <a:off x="1200" y="1653"/>
              <a:ext cx="3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Line 16"/>
            <p:cNvSpPr>
              <a:spLocks noChangeShapeType="1"/>
            </p:cNvSpPr>
            <p:nvPr/>
          </p:nvSpPr>
          <p:spPr bwMode="auto">
            <a:xfrm>
              <a:off x="1200" y="2133"/>
              <a:ext cx="3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Line 17"/>
            <p:cNvSpPr>
              <a:spLocks noChangeShapeType="1"/>
            </p:cNvSpPr>
            <p:nvPr/>
          </p:nvSpPr>
          <p:spPr bwMode="auto">
            <a:xfrm>
              <a:off x="1200" y="2613"/>
              <a:ext cx="3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Line 18"/>
            <p:cNvSpPr>
              <a:spLocks noChangeShapeType="1"/>
            </p:cNvSpPr>
            <p:nvPr/>
          </p:nvSpPr>
          <p:spPr bwMode="auto">
            <a:xfrm>
              <a:off x="1200" y="3093"/>
              <a:ext cx="3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Text Box 19"/>
            <p:cNvSpPr txBox="1">
              <a:spLocks noChangeArrowheads="1"/>
            </p:cNvSpPr>
            <p:nvPr/>
          </p:nvSpPr>
          <p:spPr bwMode="auto">
            <a:xfrm>
              <a:off x="854" y="2961"/>
              <a:ext cx="21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1</a:t>
              </a:r>
            </a:p>
          </p:txBody>
        </p:sp>
        <p:sp>
          <p:nvSpPr>
            <p:cNvPr id="24595" name="Text Box 20"/>
            <p:cNvSpPr txBox="1">
              <a:spLocks noChangeArrowheads="1"/>
            </p:cNvSpPr>
            <p:nvPr/>
          </p:nvSpPr>
          <p:spPr bwMode="auto">
            <a:xfrm>
              <a:off x="854" y="2475"/>
              <a:ext cx="21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2</a:t>
              </a:r>
            </a:p>
          </p:txBody>
        </p:sp>
        <p:sp>
          <p:nvSpPr>
            <p:cNvPr id="24596" name="Text Box 21"/>
            <p:cNvSpPr txBox="1">
              <a:spLocks noChangeArrowheads="1"/>
            </p:cNvSpPr>
            <p:nvPr/>
          </p:nvSpPr>
          <p:spPr bwMode="auto">
            <a:xfrm>
              <a:off x="854" y="1989"/>
              <a:ext cx="21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3</a:t>
              </a:r>
            </a:p>
          </p:txBody>
        </p:sp>
        <p:sp>
          <p:nvSpPr>
            <p:cNvPr id="24597" name="Text Box 22"/>
            <p:cNvSpPr txBox="1">
              <a:spLocks noChangeArrowheads="1"/>
            </p:cNvSpPr>
            <p:nvPr/>
          </p:nvSpPr>
          <p:spPr bwMode="auto">
            <a:xfrm>
              <a:off x="854" y="1503"/>
              <a:ext cx="21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4</a:t>
              </a:r>
            </a:p>
          </p:txBody>
        </p:sp>
        <p:sp>
          <p:nvSpPr>
            <p:cNvPr id="24598" name="Text Box 23"/>
            <p:cNvSpPr txBox="1">
              <a:spLocks noChangeArrowheads="1"/>
            </p:cNvSpPr>
            <p:nvPr/>
          </p:nvSpPr>
          <p:spPr bwMode="auto">
            <a:xfrm>
              <a:off x="854" y="1017"/>
              <a:ext cx="21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5</a:t>
              </a:r>
            </a:p>
          </p:txBody>
        </p:sp>
        <p:sp>
          <p:nvSpPr>
            <p:cNvPr id="24599" name="Text Box 24"/>
            <p:cNvSpPr txBox="1">
              <a:spLocks noChangeArrowheads="1"/>
            </p:cNvSpPr>
            <p:nvPr/>
          </p:nvSpPr>
          <p:spPr bwMode="auto">
            <a:xfrm rot="5400000" flipH="1" flipV="1">
              <a:off x="115" y="1941"/>
              <a:ext cx="1083" cy="25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Na</a:t>
              </a:r>
              <a:r>
                <a:rPr lang="en-US" sz="2000" b="1" baseline="30000"/>
                <a:t>+</a:t>
              </a:r>
              <a:r>
                <a:rPr lang="en-US" sz="2000"/>
                <a:t> excretion</a:t>
              </a:r>
            </a:p>
          </p:txBody>
        </p:sp>
        <p:sp>
          <p:nvSpPr>
            <p:cNvPr id="24600" name="Rectangle 26"/>
            <p:cNvSpPr>
              <a:spLocks noChangeArrowheads="1"/>
            </p:cNvSpPr>
            <p:nvPr/>
          </p:nvSpPr>
          <p:spPr bwMode="auto">
            <a:xfrm>
              <a:off x="1536" y="816"/>
              <a:ext cx="1488" cy="24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00"/>
                  </a:solidFill>
                  <a:sym typeface="Symbol" charset="2"/>
                </a:rPr>
                <a:t>Renal function curve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601" name="Rectangle 27"/>
            <p:cNvSpPr>
              <a:spLocks noChangeArrowheads="1"/>
            </p:cNvSpPr>
            <p:nvPr/>
          </p:nvSpPr>
          <p:spPr bwMode="auto">
            <a:xfrm>
              <a:off x="3552" y="2832"/>
              <a:ext cx="1296" cy="4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dirty="0">
                  <a:solidFill>
                    <a:srgbClr val="000000"/>
                  </a:solidFill>
                  <a:sym typeface="Symbol" charset="2"/>
                </a:rPr>
                <a:t>Intrinsic pressure diuresis  curve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24602" name="AutoShape 28"/>
            <p:cNvCxnSpPr>
              <a:cxnSpLocks noChangeShapeType="1"/>
              <a:stCxn id="24600" idx="2"/>
              <a:endCxn id="24581" idx="1"/>
            </p:cNvCxnSpPr>
            <p:nvPr/>
          </p:nvCxnSpPr>
          <p:spPr bwMode="auto">
            <a:xfrm>
              <a:off x="2280" y="1061"/>
              <a:ext cx="921" cy="44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4603" name="Freeform 29"/>
            <p:cNvSpPr>
              <a:spLocks/>
            </p:cNvSpPr>
            <p:nvPr/>
          </p:nvSpPr>
          <p:spPr bwMode="auto">
            <a:xfrm>
              <a:off x="1920" y="1536"/>
              <a:ext cx="2313" cy="1988"/>
            </a:xfrm>
            <a:custGeom>
              <a:avLst/>
              <a:gdLst>
                <a:gd name="T0" fmla="*/ 0 w 2313"/>
                <a:gd name="T1" fmla="*/ 1988 h 1988"/>
                <a:gd name="T2" fmla="*/ 1157 w 2313"/>
                <a:gd name="T3" fmla="*/ 1532 h 1988"/>
                <a:gd name="T4" fmla="*/ 1768 w 2313"/>
                <a:gd name="T5" fmla="*/ 827 h 1988"/>
                <a:gd name="T6" fmla="*/ 2313 w 2313"/>
                <a:gd name="T7" fmla="*/ 0 h 19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13"/>
                <a:gd name="T13" fmla="*/ 0 h 1988"/>
                <a:gd name="T14" fmla="*/ 2313 w 2313"/>
                <a:gd name="T15" fmla="*/ 1988 h 19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13" h="1988">
                  <a:moveTo>
                    <a:pt x="0" y="1988"/>
                  </a:moveTo>
                  <a:cubicBezTo>
                    <a:pt x="386" y="1926"/>
                    <a:pt x="862" y="1725"/>
                    <a:pt x="1157" y="1532"/>
                  </a:cubicBezTo>
                  <a:cubicBezTo>
                    <a:pt x="1452" y="1339"/>
                    <a:pt x="1575" y="1082"/>
                    <a:pt x="1768" y="827"/>
                  </a:cubicBezTo>
                  <a:cubicBezTo>
                    <a:pt x="1961" y="572"/>
                    <a:pt x="2200" y="172"/>
                    <a:pt x="2313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4604" name="AutoShape 30"/>
            <p:cNvCxnSpPr>
              <a:cxnSpLocks noChangeShapeType="1"/>
              <a:stCxn id="24601" idx="0"/>
              <a:endCxn id="24603" idx="2"/>
            </p:cNvCxnSpPr>
            <p:nvPr/>
          </p:nvCxnSpPr>
          <p:spPr bwMode="auto">
            <a:xfrm flipH="1" flipV="1">
              <a:off x="3694" y="2363"/>
              <a:ext cx="506" cy="46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5029200" y="838200"/>
            <a:ext cx="3962400" cy="113877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dirty="0" smtClean="0"/>
              <a:t>The renal function curves shows the effect of arterial pressure on Na</a:t>
            </a:r>
            <a:r>
              <a:rPr lang="en-US" sz="1700" baseline="30000" dirty="0" smtClean="0"/>
              <a:t>+</a:t>
            </a:r>
            <a:r>
              <a:rPr lang="en-US" sz="1700" dirty="0" smtClean="0"/>
              <a:t> excretion in the intact kidney with normal neural and hormonal function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3988"/>
            <a:ext cx="8077200" cy="531812"/>
          </a:xfrm>
        </p:spPr>
        <p:txBody>
          <a:bodyPr/>
          <a:lstStyle/>
          <a:p>
            <a:pPr eaLnBrk="1" hangingPunct="1"/>
            <a:r>
              <a:rPr lang="en-US" b="1" dirty="0" smtClean="0"/>
              <a:t>Part 1: Quick acting Autonomic Reflexes that maintain arterial pressure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81000" y="2057400"/>
            <a:ext cx="8594725" cy="4648201"/>
            <a:chOff x="381000" y="2057400"/>
            <a:chExt cx="8594725" cy="4648201"/>
          </a:xfrm>
        </p:grpSpPr>
        <p:grpSp>
          <p:nvGrpSpPr>
            <p:cNvPr id="58" name="Group 57"/>
            <p:cNvGrpSpPr/>
            <p:nvPr/>
          </p:nvGrpSpPr>
          <p:grpSpPr>
            <a:xfrm>
              <a:off x="381000" y="2506662"/>
              <a:ext cx="4098925" cy="3894138"/>
              <a:chOff x="381000" y="2125663"/>
              <a:chExt cx="4098925" cy="3894138"/>
            </a:xfrm>
          </p:grpSpPr>
          <p:sp>
            <p:nvSpPr>
              <p:cNvPr id="7210" name="Text Box 3"/>
              <p:cNvSpPr txBox="1">
                <a:spLocks noChangeArrowheads="1"/>
              </p:cNvSpPr>
              <p:nvPr/>
            </p:nvSpPr>
            <p:spPr bwMode="auto">
              <a:xfrm>
                <a:off x="381000" y="2278063"/>
                <a:ext cx="1905000" cy="273050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 algn="ctr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u="sng" dirty="0"/>
                  <a:t>SENSORS</a:t>
                </a:r>
              </a:p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u="sng" dirty="0" err="1"/>
                  <a:t>Baroreceptors</a:t>
                </a:r>
                <a:endParaRPr lang="en-US" sz="1700" u="sng" dirty="0"/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Carotid sinus</a:t>
                </a:r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Aortic arch</a:t>
                </a:r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Atria</a:t>
                </a:r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Vena cava</a:t>
                </a:r>
              </a:p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u="sng" dirty="0" err="1"/>
                  <a:t>Chemoreceptors</a:t>
                </a:r>
                <a:endParaRPr lang="en-US" sz="1700" u="sng" dirty="0"/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Peripheral</a:t>
                </a:r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Aortic body</a:t>
                </a:r>
              </a:p>
              <a:p>
                <a:pPr lvl="1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dirty="0"/>
                  <a:t>Carotid body</a:t>
                </a:r>
              </a:p>
            </p:txBody>
          </p:sp>
          <p:sp>
            <p:nvSpPr>
              <p:cNvPr id="7211" name="Text Box 13"/>
              <p:cNvSpPr txBox="1">
                <a:spLocks noChangeArrowheads="1"/>
              </p:cNvSpPr>
              <p:nvPr/>
            </p:nvSpPr>
            <p:spPr bwMode="auto">
              <a:xfrm>
                <a:off x="3068638" y="5684838"/>
                <a:ext cx="990600" cy="33496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 algn="ctr"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change</a:t>
                </a:r>
              </a:p>
            </p:txBody>
          </p:sp>
          <p:sp>
            <p:nvSpPr>
              <p:cNvPr id="7212" name="Text Box 14"/>
              <p:cNvSpPr txBox="1">
                <a:spLocks noChangeArrowheads="1"/>
              </p:cNvSpPr>
              <p:nvPr/>
            </p:nvSpPr>
            <p:spPr bwMode="auto">
              <a:xfrm>
                <a:off x="2647950" y="4086226"/>
                <a:ext cx="1831975" cy="107315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 u="sng"/>
                  <a:t>Output</a:t>
                </a:r>
              </a:p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Sympathetic</a:t>
                </a:r>
              </a:p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Parasympathetic</a:t>
                </a:r>
              </a:p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hormonal</a:t>
                </a:r>
              </a:p>
            </p:txBody>
          </p:sp>
          <p:sp>
            <p:nvSpPr>
              <p:cNvPr id="7213" name="Text Box 15"/>
              <p:cNvSpPr txBox="1">
                <a:spLocks noChangeArrowheads="1"/>
              </p:cNvSpPr>
              <p:nvPr/>
            </p:nvSpPr>
            <p:spPr bwMode="auto">
              <a:xfrm>
                <a:off x="2681288" y="3097213"/>
                <a:ext cx="1763713" cy="36036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 algn="ctr">
                  <a:lnSpc>
                    <a:spcPct val="80000"/>
                  </a:lnSpc>
                  <a:spcAft>
                    <a:spcPct val="25000"/>
                  </a:spcAft>
                </a:pPr>
                <a:r>
                  <a:rPr lang="en-US" sz="1700"/>
                  <a:t>CNS (set point)</a:t>
                </a:r>
              </a:p>
            </p:txBody>
          </p:sp>
          <p:sp>
            <p:nvSpPr>
              <p:cNvPr id="7214" name="Text Box 16"/>
              <p:cNvSpPr txBox="1">
                <a:spLocks noChangeArrowheads="1"/>
              </p:cNvSpPr>
              <p:nvPr/>
            </p:nvSpPr>
            <p:spPr bwMode="auto">
              <a:xfrm>
                <a:off x="723900" y="5684838"/>
                <a:ext cx="1219200" cy="33496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Feedback</a:t>
                </a:r>
              </a:p>
            </p:txBody>
          </p:sp>
          <p:sp>
            <p:nvSpPr>
              <p:cNvPr id="7215" name="Text Box 23"/>
              <p:cNvSpPr txBox="1">
                <a:spLocks noChangeArrowheads="1"/>
              </p:cNvSpPr>
              <p:nvPr/>
            </p:nvSpPr>
            <p:spPr bwMode="auto">
              <a:xfrm>
                <a:off x="3182938" y="2133601"/>
                <a:ext cx="762000" cy="33496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91440" anchor="ctr">
                <a:spAutoFit/>
              </a:bodyPr>
              <a:lstStyle/>
              <a:p>
                <a:pPr>
                  <a:lnSpc>
                    <a:spcPct val="70000"/>
                  </a:lnSpc>
                  <a:spcAft>
                    <a:spcPct val="25000"/>
                  </a:spcAft>
                </a:pPr>
                <a:r>
                  <a:rPr lang="en-US" sz="1700"/>
                  <a:t>Input</a:t>
                </a:r>
              </a:p>
            </p:txBody>
          </p:sp>
          <p:cxnSp>
            <p:nvCxnSpPr>
              <p:cNvPr id="7216" name="AutoShape 24"/>
              <p:cNvCxnSpPr>
                <a:cxnSpLocks noChangeShapeType="1"/>
                <a:stCxn id="7213" idx="2"/>
                <a:endCxn id="7212" idx="0"/>
              </p:cNvCxnSpPr>
              <p:nvPr/>
            </p:nvCxnSpPr>
            <p:spPr bwMode="auto">
              <a:xfrm>
                <a:off x="3563938" y="3465513"/>
                <a:ext cx="0" cy="6127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217" name="AutoShape 25"/>
              <p:cNvCxnSpPr>
                <a:cxnSpLocks noChangeShapeType="1"/>
                <a:stCxn id="7212" idx="2"/>
                <a:endCxn id="7211" idx="0"/>
              </p:cNvCxnSpPr>
              <p:nvPr/>
            </p:nvCxnSpPr>
            <p:spPr bwMode="auto">
              <a:xfrm>
                <a:off x="3563938" y="5167313"/>
                <a:ext cx="0" cy="509588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218" name="AutoShape 26"/>
              <p:cNvCxnSpPr>
                <a:cxnSpLocks noChangeShapeType="1"/>
                <a:stCxn id="7211" idx="1"/>
                <a:endCxn id="7214" idx="3"/>
              </p:cNvCxnSpPr>
              <p:nvPr/>
            </p:nvCxnSpPr>
            <p:spPr bwMode="auto">
              <a:xfrm flipH="1">
                <a:off x="1951038" y="5853113"/>
                <a:ext cx="1109663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219" name="AutoShape 28"/>
              <p:cNvCxnSpPr>
                <a:cxnSpLocks noChangeShapeType="1"/>
                <a:stCxn id="7214" idx="0"/>
                <a:endCxn id="7210" idx="2"/>
              </p:cNvCxnSpPr>
              <p:nvPr/>
            </p:nvCxnSpPr>
            <p:spPr bwMode="auto">
              <a:xfrm flipV="1">
                <a:off x="1333500" y="5016501"/>
                <a:ext cx="0" cy="66040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220" name="AutoShape 29"/>
              <p:cNvCxnSpPr>
                <a:cxnSpLocks noChangeShapeType="1"/>
                <a:stCxn id="7210" idx="0"/>
                <a:endCxn id="7215" idx="0"/>
              </p:cNvCxnSpPr>
              <p:nvPr/>
            </p:nvCxnSpPr>
            <p:spPr bwMode="auto">
              <a:xfrm rot="16200000">
                <a:off x="2376487" y="1082676"/>
                <a:ext cx="144463" cy="2230438"/>
              </a:xfrm>
              <a:prstGeom prst="bentConnector3">
                <a:avLst>
                  <a:gd name="adj1" fmla="val 351648"/>
                </a:avLst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7221" name="AutoShape 30"/>
              <p:cNvCxnSpPr>
                <a:cxnSpLocks noChangeShapeType="1"/>
                <a:stCxn id="7215" idx="2"/>
                <a:endCxn id="7213" idx="0"/>
              </p:cNvCxnSpPr>
              <p:nvPr/>
            </p:nvCxnSpPr>
            <p:spPr bwMode="auto">
              <a:xfrm>
                <a:off x="3563938" y="2476501"/>
                <a:ext cx="0" cy="6127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</p:grpSp>
        <p:grpSp>
          <p:nvGrpSpPr>
            <p:cNvPr id="7172" name="Group 114"/>
            <p:cNvGrpSpPr>
              <a:grpSpLocks/>
            </p:cNvGrpSpPr>
            <p:nvPr/>
          </p:nvGrpSpPr>
          <p:grpSpPr bwMode="auto">
            <a:xfrm>
              <a:off x="4267200" y="2057400"/>
              <a:ext cx="4708525" cy="4648201"/>
              <a:chOff x="2698" y="816"/>
              <a:chExt cx="2966" cy="2928"/>
            </a:xfrm>
          </p:grpSpPr>
          <p:cxnSp>
            <p:nvCxnSpPr>
              <p:cNvPr id="7173" name="AutoShape 77"/>
              <p:cNvCxnSpPr>
                <a:cxnSpLocks noChangeShapeType="1"/>
                <a:stCxn id="7180" idx="2"/>
                <a:endCxn id="7193" idx="10"/>
              </p:cNvCxnSpPr>
              <p:nvPr/>
            </p:nvCxnSpPr>
            <p:spPr bwMode="auto">
              <a:xfrm>
                <a:off x="3509" y="1215"/>
                <a:ext cx="82" cy="629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4" name="AutoShape 86"/>
              <p:cNvCxnSpPr>
                <a:cxnSpLocks noChangeShapeType="1"/>
                <a:stCxn id="7182" idx="1"/>
                <a:endCxn id="7188" idx="22"/>
              </p:cNvCxnSpPr>
              <p:nvPr/>
            </p:nvCxnSpPr>
            <p:spPr bwMode="auto">
              <a:xfrm flipH="1">
                <a:off x="3793" y="2540"/>
                <a:ext cx="666" cy="24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5" name="AutoShape 87"/>
              <p:cNvCxnSpPr>
                <a:cxnSpLocks noChangeShapeType="1"/>
                <a:stCxn id="7182" idx="1"/>
                <a:endCxn id="7188" idx="17"/>
              </p:cNvCxnSpPr>
              <p:nvPr/>
            </p:nvCxnSpPr>
            <p:spPr bwMode="auto">
              <a:xfrm flipH="1">
                <a:off x="3356" y="2540"/>
                <a:ext cx="1103" cy="93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6" name="AutoShape 88"/>
              <p:cNvCxnSpPr>
                <a:cxnSpLocks noChangeShapeType="1"/>
                <a:stCxn id="7185" idx="1"/>
                <a:endCxn id="7197" idx="0"/>
              </p:cNvCxnSpPr>
              <p:nvPr/>
            </p:nvCxnSpPr>
            <p:spPr bwMode="auto">
              <a:xfrm flipH="1" flipV="1">
                <a:off x="4152" y="3472"/>
                <a:ext cx="307" cy="4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7" name="AutoShape 92"/>
              <p:cNvCxnSpPr>
                <a:cxnSpLocks noChangeShapeType="1"/>
                <a:stCxn id="7181" idx="1"/>
                <a:endCxn id="7208" idx="6"/>
              </p:cNvCxnSpPr>
              <p:nvPr/>
            </p:nvCxnSpPr>
            <p:spPr bwMode="auto">
              <a:xfrm flipH="1">
                <a:off x="3966" y="2072"/>
                <a:ext cx="493" cy="9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8" name="AutoShape 94"/>
              <p:cNvCxnSpPr>
                <a:cxnSpLocks noChangeShapeType="1"/>
                <a:stCxn id="7184" idx="1"/>
                <a:endCxn id="7206" idx="7"/>
              </p:cNvCxnSpPr>
              <p:nvPr/>
            </p:nvCxnSpPr>
            <p:spPr bwMode="auto">
              <a:xfrm flipH="1">
                <a:off x="3877" y="3008"/>
                <a:ext cx="582" cy="23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7179" name="AutoShape 95"/>
              <p:cNvCxnSpPr>
                <a:cxnSpLocks noChangeShapeType="1"/>
                <a:stCxn id="7184" idx="1"/>
                <a:endCxn id="7205" idx="7"/>
              </p:cNvCxnSpPr>
              <p:nvPr/>
            </p:nvCxnSpPr>
            <p:spPr bwMode="auto">
              <a:xfrm flipH="1">
                <a:off x="3634" y="3008"/>
                <a:ext cx="825" cy="23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sp>
            <p:nvSpPr>
              <p:cNvPr id="7180" name="Text Box 98"/>
              <p:cNvSpPr txBox="1">
                <a:spLocks noChangeArrowheads="1"/>
              </p:cNvSpPr>
              <p:nvPr/>
            </p:nvSpPr>
            <p:spPr bwMode="auto">
              <a:xfrm>
                <a:off x="2698" y="816"/>
                <a:ext cx="1622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en-US" sz="1700" dirty="0"/>
                  <a:t>Carotid sinus nerve to </a:t>
                </a:r>
                <a:r>
                  <a:rPr lang="en-US" sz="1700" dirty="0" err="1"/>
                  <a:t>glossopharyngeal</a:t>
                </a:r>
                <a:r>
                  <a:rPr lang="en-US" sz="1700" dirty="0"/>
                  <a:t> n. (IX)</a:t>
                </a:r>
              </a:p>
            </p:txBody>
          </p:sp>
          <p:sp>
            <p:nvSpPr>
              <p:cNvPr id="7181" name="Text Box 101"/>
              <p:cNvSpPr txBox="1">
                <a:spLocks noChangeArrowheads="1"/>
              </p:cNvSpPr>
              <p:nvPr/>
            </p:nvSpPr>
            <p:spPr bwMode="auto">
              <a:xfrm>
                <a:off x="4464" y="1957"/>
                <a:ext cx="897" cy="22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1700"/>
                  <a:t>Carotid body</a:t>
                </a:r>
              </a:p>
            </p:txBody>
          </p:sp>
          <p:sp>
            <p:nvSpPr>
              <p:cNvPr id="7182" name="Text Box 102"/>
              <p:cNvSpPr txBox="1">
                <a:spLocks noChangeArrowheads="1"/>
              </p:cNvSpPr>
              <p:nvPr/>
            </p:nvSpPr>
            <p:spPr bwMode="auto">
              <a:xfrm>
                <a:off x="4464" y="2424"/>
                <a:ext cx="1200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en-US" sz="1700"/>
                  <a:t>Common carotids</a:t>
                </a:r>
              </a:p>
            </p:txBody>
          </p:sp>
          <p:sp>
            <p:nvSpPr>
              <p:cNvPr id="7183" name="Text Box 103"/>
              <p:cNvSpPr txBox="1">
                <a:spLocks noChangeArrowheads="1"/>
              </p:cNvSpPr>
              <p:nvPr/>
            </p:nvSpPr>
            <p:spPr bwMode="auto">
              <a:xfrm>
                <a:off x="3984" y="1296"/>
                <a:ext cx="890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en-US" sz="1700"/>
                  <a:t>Vagus n. (X)</a:t>
                </a:r>
              </a:p>
            </p:txBody>
          </p:sp>
          <p:sp>
            <p:nvSpPr>
              <p:cNvPr id="7184" name="Text Box 104"/>
              <p:cNvSpPr txBox="1">
                <a:spLocks noChangeArrowheads="1"/>
              </p:cNvSpPr>
              <p:nvPr/>
            </p:nvSpPr>
            <p:spPr bwMode="auto">
              <a:xfrm>
                <a:off x="4464" y="2893"/>
                <a:ext cx="912" cy="22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1700"/>
                  <a:t>Aortic bodies</a:t>
                </a:r>
              </a:p>
            </p:txBody>
          </p:sp>
          <p:sp>
            <p:nvSpPr>
              <p:cNvPr id="7185" name="Text Box 105"/>
              <p:cNvSpPr txBox="1">
                <a:spLocks noChangeArrowheads="1"/>
              </p:cNvSpPr>
              <p:nvPr/>
            </p:nvSpPr>
            <p:spPr bwMode="auto">
              <a:xfrm>
                <a:off x="4464" y="3360"/>
                <a:ext cx="781" cy="231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en-US" sz="1700"/>
                  <a:t>Aortic arch</a:t>
                </a:r>
              </a:p>
            </p:txBody>
          </p:sp>
          <p:sp>
            <p:nvSpPr>
              <p:cNvPr id="7186" name="Text Box 108"/>
              <p:cNvSpPr txBox="1">
                <a:spLocks noChangeArrowheads="1"/>
              </p:cNvSpPr>
              <p:nvPr/>
            </p:nvSpPr>
            <p:spPr bwMode="auto">
              <a:xfrm>
                <a:off x="4128" y="1632"/>
                <a:ext cx="919" cy="22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eaLnBrk="0" hangingPunct="0"/>
                <a:r>
                  <a:rPr lang="en-US" sz="1700"/>
                  <a:t>Carotid sinus</a:t>
                </a:r>
              </a:p>
            </p:txBody>
          </p:sp>
          <p:grpSp>
            <p:nvGrpSpPr>
              <p:cNvPr id="7187" name="Group 113"/>
              <p:cNvGrpSpPr>
                <a:grpSpLocks/>
              </p:cNvGrpSpPr>
              <p:nvPr/>
            </p:nvGrpSpPr>
            <p:grpSpPr bwMode="auto">
              <a:xfrm>
                <a:off x="2988" y="1412"/>
                <a:ext cx="1182" cy="2332"/>
                <a:chOff x="2988" y="1412"/>
                <a:chExt cx="1182" cy="2332"/>
              </a:xfrm>
            </p:grpSpPr>
            <p:sp>
              <p:nvSpPr>
                <p:cNvPr id="7188" name="Freeform 70"/>
                <p:cNvSpPr>
                  <a:spLocks/>
                </p:cNvSpPr>
                <p:nvPr/>
              </p:nvSpPr>
              <p:spPr bwMode="auto">
                <a:xfrm>
                  <a:off x="2988" y="1961"/>
                  <a:ext cx="1162" cy="1783"/>
                </a:xfrm>
                <a:custGeom>
                  <a:avLst/>
                  <a:gdLst>
                    <a:gd name="T0" fmla="*/ 187 w 1953"/>
                    <a:gd name="T1" fmla="*/ 990 h 2819"/>
                    <a:gd name="T2" fmla="*/ 225 w 1953"/>
                    <a:gd name="T3" fmla="*/ 801 h 2819"/>
                    <a:gd name="T4" fmla="*/ 215 w 1953"/>
                    <a:gd name="T5" fmla="*/ 662 h 2819"/>
                    <a:gd name="T6" fmla="*/ 144 w 1953"/>
                    <a:gd name="T7" fmla="*/ 572 h 2819"/>
                    <a:gd name="T8" fmla="*/ 49 w 1953"/>
                    <a:gd name="T9" fmla="*/ 584 h 2819"/>
                    <a:gd name="T10" fmla="*/ 5 w 1953"/>
                    <a:gd name="T11" fmla="*/ 550 h 2819"/>
                    <a:gd name="T12" fmla="*/ 95 w 1953"/>
                    <a:gd name="T13" fmla="*/ 523 h 2819"/>
                    <a:gd name="T14" fmla="*/ 156 w 1953"/>
                    <a:gd name="T15" fmla="*/ 524 h 2819"/>
                    <a:gd name="T16" fmla="*/ 200 w 1953"/>
                    <a:gd name="T17" fmla="*/ 535 h 2819"/>
                    <a:gd name="T18" fmla="*/ 150 w 1953"/>
                    <a:gd name="T19" fmla="*/ 288 h 2819"/>
                    <a:gd name="T20" fmla="*/ 171 w 1953"/>
                    <a:gd name="T21" fmla="*/ 147 h 2819"/>
                    <a:gd name="T22" fmla="*/ 207 w 1953"/>
                    <a:gd name="T23" fmla="*/ 216 h 2819"/>
                    <a:gd name="T24" fmla="*/ 252 w 1953"/>
                    <a:gd name="T25" fmla="*/ 128 h 2819"/>
                    <a:gd name="T26" fmla="*/ 319 w 1953"/>
                    <a:gd name="T27" fmla="*/ 47 h 2819"/>
                    <a:gd name="T28" fmla="*/ 306 w 1953"/>
                    <a:gd name="T29" fmla="*/ 137 h 2819"/>
                    <a:gd name="T30" fmla="*/ 282 w 1953"/>
                    <a:gd name="T31" fmla="*/ 209 h 2819"/>
                    <a:gd name="T32" fmla="*/ 208 w 1953"/>
                    <a:gd name="T33" fmla="*/ 304 h 2819"/>
                    <a:gd name="T34" fmla="*/ 222 w 1953"/>
                    <a:gd name="T35" fmla="*/ 425 h 2819"/>
                    <a:gd name="T36" fmla="*/ 254 w 1953"/>
                    <a:gd name="T37" fmla="*/ 574 h 2819"/>
                    <a:gd name="T38" fmla="*/ 259 w 1953"/>
                    <a:gd name="T39" fmla="*/ 715 h 2819"/>
                    <a:gd name="T40" fmla="*/ 292 w 1953"/>
                    <a:gd name="T41" fmla="*/ 841 h 2819"/>
                    <a:gd name="T42" fmla="*/ 361 w 1953"/>
                    <a:gd name="T43" fmla="*/ 800 h 2819"/>
                    <a:gd name="T44" fmla="*/ 476 w 1953"/>
                    <a:gd name="T45" fmla="*/ 518 h 2819"/>
                    <a:gd name="T46" fmla="*/ 463 w 1953"/>
                    <a:gd name="T47" fmla="*/ 137 h 2819"/>
                    <a:gd name="T48" fmla="*/ 423 w 1953"/>
                    <a:gd name="T49" fmla="*/ 55 h 2819"/>
                    <a:gd name="T50" fmla="*/ 442 w 1953"/>
                    <a:gd name="T51" fmla="*/ 6 h 2819"/>
                    <a:gd name="T52" fmla="*/ 521 w 1953"/>
                    <a:gd name="T53" fmla="*/ 93 h 2819"/>
                    <a:gd name="T54" fmla="*/ 543 w 1953"/>
                    <a:gd name="T55" fmla="*/ 150 h 2819"/>
                    <a:gd name="T56" fmla="*/ 572 w 1953"/>
                    <a:gd name="T57" fmla="*/ 71 h 2819"/>
                    <a:gd name="T58" fmla="*/ 600 w 1953"/>
                    <a:gd name="T59" fmla="*/ 89 h 2819"/>
                    <a:gd name="T60" fmla="*/ 585 w 1953"/>
                    <a:gd name="T61" fmla="*/ 201 h 2819"/>
                    <a:gd name="T62" fmla="*/ 423 w 1953"/>
                    <a:gd name="T63" fmla="*/ 784 h 2819"/>
                    <a:gd name="T64" fmla="*/ 471 w 1953"/>
                    <a:gd name="T65" fmla="*/ 703 h 2819"/>
                    <a:gd name="T66" fmla="*/ 669 w 1953"/>
                    <a:gd name="T67" fmla="*/ 624 h 2819"/>
                    <a:gd name="T68" fmla="*/ 590 w 1953"/>
                    <a:gd name="T69" fmla="*/ 677 h 2819"/>
                    <a:gd name="T70" fmla="*/ 478 w 1953"/>
                    <a:gd name="T71" fmla="*/ 799 h 2819"/>
                    <a:gd name="T72" fmla="*/ 581 w 1953"/>
                    <a:gd name="T73" fmla="*/ 843 h 2819"/>
                    <a:gd name="T74" fmla="*/ 684 w 1953"/>
                    <a:gd name="T75" fmla="*/ 970 h 2819"/>
                    <a:gd name="T76" fmla="*/ 550 w 1953"/>
                    <a:gd name="T77" fmla="*/ 954 h 2819"/>
                    <a:gd name="T78" fmla="*/ 390 w 1953"/>
                    <a:gd name="T79" fmla="*/ 912 h 2819"/>
                    <a:gd name="T80" fmla="*/ 327 w 1953"/>
                    <a:gd name="T81" fmla="*/ 1088 h 28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953"/>
                    <a:gd name="T124" fmla="*/ 0 h 2819"/>
                    <a:gd name="T125" fmla="*/ 1953 w 1953"/>
                    <a:gd name="T126" fmla="*/ 2819 h 281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953" h="2819">
                      <a:moveTo>
                        <a:pt x="601" y="2778"/>
                      </a:moveTo>
                      <a:cubicBezTo>
                        <a:pt x="535" y="2738"/>
                        <a:pt x="514" y="2575"/>
                        <a:pt x="528" y="2475"/>
                      </a:cubicBezTo>
                      <a:cubicBezTo>
                        <a:pt x="542" y="2376"/>
                        <a:pt x="667" y="2262"/>
                        <a:pt x="685" y="2183"/>
                      </a:cubicBezTo>
                      <a:cubicBezTo>
                        <a:pt x="702" y="2103"/>
                        <a:pt x="648" y="2060"/>
                        <a:pt x="635" y="2001"/>
                      </a:cubicBezTo>
                      <a:cubicBezTo>
                        <a:pt x="622" y="1942"/>
                        <a:pt x="614" y="1885"/>
                        <a:pt x="609" y="1827"/>
                      </a:cubicBezTo>
                      <a:cubicBezTo>
                        <a:pt x="604" y="1769"/>
                        <a:pt x="612" y="1706"/>
                        <a:pt x="607" y="1653"/>
                      </a:cubicBezTo>
                      <a:cubicBezTo>
                        <a:pt x="602" y="1600"/>
                        <a:pt x="613" y="1548"/>
                        <a:pt x="580" y="1511"/>
                      </a:cubicBezTo>
                      <a:cubicBezTo>
                        <a:pt x="547" y="1474"/>
                        <a:pt x="459" y="1445"/>
                        <a:pt x="406" y="1430"/>
                      </a:cubicBezTo>
                      <a:cubicBezTo>
                        <a:pt x="353" y="1415"/>
                        <a:pt x="305" y="1417"/>
                        <a:pt x="261" y="1422"/>
                      </a:cubicBezTo>
                      <a:cubicBezTo>
                        <a:pt x="217" y="1427"/>
                        <a:pt x="176" y="1447"/>
                        <a:pt x="139" y="1460"/>
                      </a:cubicBezTo>
                      <a:cubicBezTo>
                        <a:pt x="102" y="1473"/>
                        <a:pt x="61" y="1516"/>
                        <a:pt x="40" y="1502"/>
                      </a:cubicBezTo>
                      <a:cubicBezTo>
                        <a:pt x="19" y="1488"/>
                        <a:pt x="0" y="1403"/>
                        <a:pt x="15" y="1375"/>
                      </a:cubicBezTo>
                      <a:cubicBezTo>
                        <a:pt x="30" y="1347"/>
                        <a:pt x="91" y="1342"/>
                        <a:pt x="133" y="1331"/>
                      </a:cubicBezTo>
                      <a:cubicBezTo>
                        <a:pt x="175" y="1320"/>
                        <a:pt x="229" y="1312"/>
                        <a:pt x="268" y="1307"/>
                      </a:cubicBezTo>
                      <a:cubicBezTo>
                        <a:pt x="307" y="1302"/>
                        <a:pt x="341" y="1301"/>
                        <a:pt x="370" y="1301"/>
                      </a:cubicBezTo>
                      <a:cubicBezTo>
                        <a:pt x="399" y="1301"/>
                        <a:pt x="421" y="1307"/>
                        <a:pt x="442" y="1310"/>
                      </a:cubicBezTo>
                      <a:cubicBezTo>
                        <a:pt x="463" y="1313"/>
                        <a:pt x="476" y="1318"/>
                        <a:pt x="496" y="1322"/>
                      </a:cubicBezTo>
                      <a:cubicBezTo>
                        <a:pt x="516" y="1326"/>
                        <a:pt x="555" y="1343"/>
                        <a:pt x="565" y="1337"/>
                      </a:cubicBezTo>
                      <a:cubicBezTo>
                        <a:pt x="575" y="1331"/>
                        <a:pt x="582" y="1386"/>
                        <a:pt x="559" y="1283"/>
                      </a:cubicBezTo>
                      <a:cubicBezTo>
                        <a:pt x="536" y="1180"/>
                        <a:pt x="455" y="870"/>
                        <a:pt x="424" y="719"/>
                      </a:cubicBezTo>
                      <a:cubicBezTo>
                        <a:pt x="393" y="568"/>
                        <a:pt x="362" y="437"/>
                        <a:pt x="372" y="378"/>
                      </a:cubicBezTo>
                      <a:cubicBezTo>
                        <a:pt x="382" y="319"/>
                        <a:pt x="457" y="327"/>
                        <a:pt x="483" y="368"/>
                      </a:cubicBezTo>
                      <a:cubicBezTo>
                        <a:pt x="509" y="408"/>
                        <a:pt x="511" y="593"/>
                        <a:pt x="528" y="622"/>
                      </a:cubicBezTo>
                      <a:cubicBezTo>
                        <a:pt x="545" y="651"/>
                        <a:pt x="569" y="574"/>
                        <a:pt x="585" y="541"/>
                      </a:cubicBezTo>
                      <a:cubicBezTo>
                        <a:pt x="601" y="508"/>
                        <a:pt x="604" y="462"/>
                        <a:pt x="625" y="425"/>
                      </a:cubicBezTo>
                      <a:cubicBezTo>
                        <a:pt x="646" y="388"/>
                        <a:pt x="676" y="372"/>
                        <a:pt x="711" y="319"/>
                      </a:cubicBezTo>
                      <a:cubicBezTo>
                        <a:pt x="746" y="266"/>
                        <a:pt x="805" y="138"/>
                        <a:pt x="837" y="105"/>
                      </a:cubicBezTo>
                      <a:cubicBezTo>
                        <a:pt x="869" y="72"/>
                        <a:pt x="889" y="109"/>
                        <a:pt x="901" y="119"/>
                      </a:cubicBezTo>
                      <a:cubicBezTo>
                        <a:pt x="913" y="129"/>
                        <a:pt x="917" y="130"/>
                        <a:pt x="911" y="167"/>
                      </a:cubicBezTo>
                      <a:cubicBezTo>
                        <a:pt x="905" y="204"/>
                        <a:pt x="884" y="282"/>
                        <a:pt x="865" y="341"/>
                      </a:cubicBezTo>
                      <a:cubicBezTo>
                        <a:pt x="846" y="400"/>
                        <a:pt x="807" y="494"/>
                        <a:pt x="796" y="524"/>
                      </a:cubicBezTo>
                      <a:cubicBezTo>
                        <a:pt x="785" y="554"/>
                        <a:pt x="814" y="500"/>
                        <a:pt x="796" y="524"/>
                      </a:cubicBezTo>
                      <a:cubicBezTo>
                        <a:pt x="778" y="548"/>
                        <a:pt x="724" y="627"/>
                        <a:pt x="690" y="666"/>
                      </a:cubicBezTo>
                      <a:cubicBezTo>
                        <a:pt x="656" y="705"/>
                        <a:pt x="605" y="726"/>
                        <a:pt x="589" y="761"/>
                      </a:cubicBezTo>
                      <a:cubicBezTo>
                        <a:pt x="573" y="796"/>
                        <a:pt x="585" y="827"/>
                        <a:pt x="591" y="877"/>
                      </a:cubicBezTo>
                      <a:cubicBezTo>
                        <a:pt x="597" y="927"/>
                        <a:pt x="615" y="1004"/>
                        <a:pt x="627" y="1063"/>
                      </a:cubicBezTo>
                      <a:cubicBezTo>
                        <a:pt x="639" y="1122"/>
                        <a:pt x="648" y="1169"/>
                        <a:pt x="663" y="1231"/>
                      </a:cubicBezTo>
                      <a:cubicBezTo>
                        <a:pt x="678" y="1293"/>
                        <a:pt x="704" y="1374"/>
                        <a:pt x="717" y="1435"/>
                      </a:cubicBezTo>
                      <a:cubicBezTo>
                        <a:pt x="730" y="1496"/>
                        <a:pt x="738" y="1538"/>
                        <a:pt x="741" y="1597"/>
                      </a:cubicBezTo>
                      <a:cubicBezTo>
                        <a:pt x="744" y="1656"/>
                        <a:pt x="731" y="1736"/>
                        <a:pt x="733" y="1787"/>
                      </a:cubicBezTo>
                      <a:cubicBezTo>
                        <a:pt x="735" y="1838"/>
                        <a:pt x="739" y="1849"/>
                        <a:pt x="754" y="1901"/>
                      </a:cubicBezTo>
                      <a:cubicBezTo>
                        <a:pt x="769" y="1953"/>
                        <a:pt x="795" y="2076"/>
                        <a:pt x="823" y="2102"/>
                      </a:cubicBezTo>
                      <a:cubicBezTo>
                        <a:pt x="851" y="2128"/>
                        <a:pt x="890" y="2077"/>
                        <a:pt x="922" y="2060"/>
                      </a:cubicBezTo>
                      <a:cubicBezTo>
                        <a:pt x="954" y="2043"/>
                        <a:pt x="993" y="2030"/>
                        <a:pt x="1018" y="2000"/>
                      </a:cubicBezTo>
                      <a:cubicBezTo>
                        <a:pt x="1043" y="1970"/>
                        <a:pt x="1018" y="1997"/>
                        <a:pt x="1072" y="1880"/>
                      </a:cubicBezTo>
                      <a:cubicBezTo>
                        <a:pt x="1126" y="1763"/>
                        <a:pt x="1277" y="1512"/>
                        <a:pt x="1345" y="1295"/>
                      </a:cubicBezTo>
                      <a:cubicBezTo>
                        <a:pt x="1413" y="1078"/>
                        <a:pt x="1489" y="734"/>
                        <a:pt x="1483" y="575"/>
                      </a:cubicBezTo>
                      <a:cubicBezTo>
                        <a:pt x="1477" y="416"/>
                        <a:pt x="1348" y="402"/>
                        <a:pt x="1309" y="341"/>
                      </a:cubicBezTo>
                      <a:cubicBezTo>
                        <a:pt x="1270" y="280"/>
                        <a:pt x="1268" y="243"/>
                        <a:pt x="1249" y="209"/>
                      </a:cubicBezTo>
                      <a:cubicBezTo>
                        <a:pt x="1230" y="175"/>
                        <a:pt x="1210" y="162"/>
                        <a:pt x="1195" y="138"/>
                      </a:cubicBezTo>
                      <a:cubicBezTo>
                        <a:pt x="1180" y="114"/>
                        <a:pt x="1147" y="87"/>
                        <a:pt x="1156" y="66"/>
                      </a:cubicBezTo>
                      <a:cubicBezTo>
                        <a:pt x="1165" y="45"/>
                        <a:pt x="1218" y="0"/>
                        <a:pt x="1249" y="15"/>
                      </a:cubicBezTo>
                      <a:cubicBezTo>
                        <a:pt x="1280" y="30"/>
                        <a:pt x="1308" y="119"/>
                        <a:pt x="1345" y="155"/>
                      </a:cubicBezTo>
                      <a:cubicBezTo>
                        <a:pt x="1382" y="191"/>
                        <a:pt x="1443" y="195"/>
                        <a:pt x="1471" y="233"/>
                      </a:cubicBezTo>
                      <a:cubicBezTo>
                        <a:pt x="1499" y="271"/>
                        <a:pt x="1502" y="359"/>
                        <a:pt x="1513" y="383"/>
                      </a:cubicBezTo>
                      <a:cubicBezTo>
                        <a:pt x="1524" y="407"/>
                        <a:pt x="1523" y="402"/>
                        <a:pt x="1535" y="375"/>
                      </a:cubicBezTo>
                      <a:cubicBezTo>
                        <a:pt x="1547" y="348"/>
                        <a:pt x="1572" y="252"/>
                        <a:pt x="1585" y="219"/>
                      </a:cubicBezTo>
                      <a:cubicBezTo>
                        <a:pt x="1598" y="186"/>
                        <a:pt x="1599" y="183"/>
                        <a:pt x="1615" y="179"/>
                      </a:cubicBezTo>
                      <a:cubicBezTo>
                        <a:pt x="1631" y="175"/>
                        <a:pt x="1668" y="186"/>
                        <a:pt x="1681" y="193"/>
                      </a:cubicBezTo>
                      <a:cubicBezTo>
                        <a:pt x="1694" y="200"/>
                        <a:pt x="1694" y="205"/>
                        <a:pt x="1695" y="223"/>
                      </a:cubicBezTo>
                      <a:cubicBezTo>
                        <a:pt x="1696" y="241"/>
                        <a:pt x="1694" y="255"/>
                        <a:pt x="1687" y="301"/>
                      </a:cubicBezTo>
                      <a:cubicBezTo>
                        <a:pt x="1680" y="347"/>
                        <a:pt x="1686" y="325"/>
                        <a:pt x="1653" y="501"/>
                      </a:cubicBezTo>
                      <a:cubicBezTo>
                        <a:pt x="1620" y="677"/>
                        <a:pt x="1565" y="1112"/>
                        <a:pt x="1489" y="1355"/>
                      </a:cubicBezTo>
                      <a:cubicBezTo>
                        <a:pt x="1413" y="1598"/>
                        <a:pt x="1241" y="1867"/>
                        <a:pt x="1195" y="1961"/>
                      </a:cubicBezTo>
                      <a:cubicBezTo>
                        <a:pt x="1149" y="2055"/>
                        <a:pt x="1193" y="1954"/>
                        <a:pt x="1216" y="1921"/>
                      </a:cubicBezTo>
                      <a:cubicBezTo>
                        <a:pt x="1239" y="1887"/>
                        <a:pt x="1280" y="1807"/>
                        <a:pt x="1329" y="1758"/>
                      </a:cubicBezTo>
                      <a:cubicBezTo>
                        <a:pt x="1378" y="1709"/>
                        <a:pt x="1414" y="1660"/>
                        <a:pt x="1507" y="1627"/>
                      </a:cubicBezTo>
                      <a:cubicBezTo>
                        <a:pt x="1600" y="1593"/>
                        <a:pt x="1825" y="1551"/>
                        <a:pt x="1889" y="1559"/>
                      </a:cubicBezTo>
                      <a:cubicBezTo>
                        <a:pt x="1953" y="1567"/>
                        <a:pt x="1930" y="1650"/>
                        <a:pt x="1893" y="1673"/>
                      </a:cubicBezTo>
                      <a:cubicBezTo>
                        <a:pt x="1856" y="1695"/>
                        <a:pt x="1742" y="1674"/>
                        <a:pt x="1668" y="1693"/>
                      </a:cubicBezTo>
                      <a:cubicBezTo>
                        <a:pt x="1593" y="1712"/>
                        <a:pt x="1499" y="1740"/>
                        <a:pt x="1446" y="1790"/>
                      </a:cubicBezTo>
                      <a:cubicBezTo>
                        <a:pt x="1393" y="1841"/>
                        <a:pt x="1352" y="1959"/>
                        <a:pt x="1351" y="1998"/>
                      </a:cubicBezTo>
                      <a:cubicBezTo>
                        <a:pt x="1350" y="2036"/>
                        <a:pt x="1393" y="2004"/>
                        <a:pt x="1442" y="2022"/>
                      </a:cubicBezTo>
                      <a:cubicBezTo>
                        <a:pt x="1491" y="2040"/>
                        <a:pt x="1573" y="2065"/>
                        <a:pt x="1642" y="2108"/>
                      </a:cubicBezTo>
                      <a:cubicBezTo>
                        <a:pt x="1710" y="2150"/>
                        <a:pt x="1801" y="2225"/>
                        <a:pt x="1850" y="2278"/>
                      </a:cubicBezTo>
                      <a:cubicBezTo>
                        <a:pt x="1899" y="2331"/>
                        <a:pt x="1949" y="2375"/>
                        <a:pt x="1932" y="2425"/>
                      </a:cubicBezTo>
                      <a:cubicBezTo>
                        <a:pt x="1916" y="2474"/>
                        <a:pt x="1817" y="2582"/>
                        <a:pt x="1754" y="2575"/>
                      </a:cubicBezTo>
                      <a:cubicBezTo>
                        <a:pt x="1691" y="2568"/>
                        <a:pt x="1620" y="2432"/>
                        <a:pt x="1555" y="2384"/>
                      </a:cubicBezTo>
                      <a:cubicBezTo>
                        <a:pt x="1490" y="2336"/>
                        <a:pt x="1438" y="2308"/>
                        <a:pt x="1362" y="2290"/>
                      </a:cubicBezTo>
                      <a:cubicBezTo>
                        <a:pt x="1286" y="2273"/>
                        <a:pt x="1177" y="2255"/>
                        <a:pt x="1101" y="2280"/>
                      </a:cubicBezTo>
                      <a:cubicBezTo>
                        <a:pt x="1025" y="2306"/>
                        <a:pt x="933" y="2373"/>
                        <a:pt x="904" y="2446"/>
                      </a:cubicBezTo>
                      <a:cubicBezTo>
                        <a:pt x="874" y="2519"/>
                        <a:pt x="974" y="2665"/>
                        <a:pt x="924" y="2719"/>
                      </a:cubicBezTo>
                      <a:cubicBezTo>
                        <a:pt x="874" y="2774"/>
                        <a:pt x="667" y="2819"/>
                        <a:pt x="601" y="27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7189" name="AutoShape 78"/>
                <p:cNvCxnSpPr>
                  <a:cxnSpLocks noChangeShapeType="1"/>
                  <a:stCxn id="7183" idx="1"/>
                  <a:endCxn id="7196" idx="8"/>
                </p:cNvCxnSpPr>
                <p:nvPr/>
              </p:nvCxnSpPr>
              <p:spPr bwMode="auto">
                <a:xfrm flipH="1">
                  <a:off x="3759" y="1412"/>
                  <a:ext cx="220" cy="330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 type="stealth" w="lg" len="lg"/>
                </a:ln>
              </p:spPr>
            </p:cxnSp>
            <p:cxnSp>
              <p:nvCxnSpPr>
                <p:cNvPr id="7190" name="AutoShape 109"/>
                <p:cNvCxnSpPr>
                  <a:cxnSpLocks noChangeShapeType="1"/>
                  <a:stCxn id="7186" idx="1"/>
                  <a:endCxn id="7209" idx="7"/>
                </p:cNvCxnSpPr>
                <p:nvPr/>
              </p:nvCxnSpPr>
              <p:spPr bwMode="auto">
                <a:xfrm flipH="1">
                  <a:off x="3829" y="1747"/>
                  <a:ext cx="294" cy="374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 type="stealth" w="lg" len="lg"/>
                </a:ln>
              </p:spPr>
            </p:cxnSp>
            <p:sp>
              <p:nvSpPr>
                <p:cNvPr id="7191" name="Freeform 71"/>
                <p:cNvSpPr>
                  <a:spLocks/>
                </p:cNvSpPr>
                <p:nvPr/>
              </p:nvSpPr>
              <p:spPr bwMode="auto">
                <a:xfrm rot="-230484">
                  <a:off x="3394" y="1590"/>
                  <a:ext cx="250" cy="619"/>
                </a:xfrm>
                <a:custGeom>
                  <a:avLst/>
                  <a:gdLst>
                    <a:gd name="T0" fmla="*/ 0 w 418"/>
                    <a:gd name="T1" fmla="*/ 393 h 975"/>
                    <a:gd name="T2" fmla="*/ 21 w 418"/>
                    <a:gd name="T3" fmla="*/ 374 h 975"/>
                    <a:gd name="T4" fmla="*/ 32 w 418"/>
                    <a:gd name="T5" fmla="*/ 366 h 975"/>
                    <a:gd name="T6" fmla="*/ 58 w 418"/>
                    <a:gd name="T7" fmla="*/ 359 h 975"/>
                    <a:gd name="T8" fmla="*/ 82 w 418"/>
                    <a:gd name="T9" fmla="*/ 352 h 975"/>
                    <a:gd name="T10" fmla="*/ 111 w 418"/>
                    <a:gd name="T11" fmla="*/ 296 h 975"/>
                    <a:gd name="T12" fmla="*/ 135 w 418"/>
                    <a:gd name="T13" fmla="*/ 173 h 975"/>
                    <a:gd name="T14" fmla="*/ 140 w 418"/>
                    <a:gd name="T15" fmla="*/ 127 h 975"/>
                    <a:gd name="T16" fmla="*/ 143 w 418"/>
                    <a:gd name="T17" fmla="*/ 86 h 975"/>
                    <a:gd name="T18" fmla="*/ 147 w 418"/>
                    <a:gd name="T19" fmla="*/ 43 h 975"/>
                    <a:gd name="T20" fmla="*/ 150 w 418"/>
                    <a:gd name="T21" fmla="*/ 0 h 9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18"/>
                    <a:gd name="T34" fmla="*/ 0 h 975"/>
                    <a:gd name="T35" fmla="*/ 418 w 418"/>
                    <a:gd name="T36" fmla="*/ 975 h 97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18" h="975">
                      <a:moveTo>
                        <a:pt x="0" y="975"/>
                      </a:moveTo>
                      <a:cubicBezTo>
                        <a:pt x="26" y="965"/>
                        <a:pt x="36" y="951"/>
                        <a:pt x="59" y="927"/>
                      </a:cubicBezTo>
                      <a:cubicBezTo>
                        <a:pt x="65" y="920"/>
                        <a:pt x="84" y="911"/>
                        <a:pt x="90" y="908"/>
                      </a:cubicBezTo>
                      <a:cubicBezTo>
                        <a:pt x="121" y="890"/>
                        <a:pt x="131" y="904"/>
                        <a:pt x="163" y="891"/>
                      </a:cubicBezTo>
                      <a:cubicBezTo>
                        <a:pt x="167" y="884"/>
                        <a:pt x="224" y="878"/>
                        <a:pt x="229" y="873"/>
                      </a:cubicBezTo>
                      <a:cubicBezTo>
                        <a:pt x="238" y="865"/>
                        <a:pt x="310" y="735"/>
                        <a:pt x="310" y="735"/>
                      </a:cubicBezTo>
                      <a:cubicBezTo>
                        <a:pt x="371" y="648"/>
                        <a:pt x="343" y="569"/>
                        <a:pt x="376" y="429"/>
                      </a:cubicBezTo>
                      <a:cubicBezTo>
                        <a:pt x="385" y="387"/>
                        <a:pt x="380" y="355"/>
                        <a:pt x="392" y="315"/>
                      </a:cubicBezTo>
                      <a:cubicBezTo>
                        <a:pt x="396" y="279"/>
                        <a:pt x="395" y="262"/>
                        <a:pt x="400" y="213"/>
                      </a:cubicBezTo>
                      <a:cubicBezTo>
                        <a:pt x="403" y="178"/>
                        <a:pt x="409" y="141"/>
                        <a:pt x="412" y="105"/>
                      </a:cubicBezTo>
                      <a:cubicBezTo>
                        <a:pt x="414" y="86"/>
                        <a:pt x="418" y="0"/>
                        <a:pt x="418" y="0"/>
                      </a:cubicBezTo>
                    </a:path>
                  </a:pathLst>
                </a:custGeom>
                <a:noFill/>
                <a:ln w="19050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2" name="Freeform 72"/>
                <p:cNvSpPr>
                  <a:spLocks/>
                </p:cNvSpPr>
                <p:nvPr/>
              </p:nvSpPr>
              <p:spPr bwMode="auto">
                <a:xfrm rot="-230484">
                  <a:off x="3425" y="2173"/>
                  <a:ext cx="48" cy="123"/>
                </a:xfrm>
                <a:custGeom>
                  <a:avLst/>
                  <a:gdLst>
                    <a:gd name="T0" fmla="*/ 0 w 156"/>
                    <a:gd name="T1" fmla="*/ 84 h 180"/>
                    <a:gd name="T2" fmla="*/ 4 w 156"/>
                    <a:gd name="T3" fmla="*/ 68 h 180"/>
                    <a:gd name="T4" fmla="*/ 8 w 156"/>
                    <a:gd name="T5" fmla="*/ 53 h 180"/>
                    <a:gd name="T6" fmla="*/ 15 w 156"/>
                    <a:gd name="T7" fmla="*/ 0 h 1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56"/>
                    <a:gd name="T13" fmla="*/ 0 h 180"/>
                    <a:gd name="T14" fmla="*/ 156 w 156"/>
                    <a:gd name="T15" fmla="*/ 180 h 1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56" h="180">
                      <a:moveTo>
                        <a:pt x="0" y="180"/>
                      </a:moveTo>
                      <a:cubicBezTo>
                        <a:pt x="37" y="156"/>
                        <a:pt x="4" y="161"/>
                        <a:pt x="45" y="147"/>
                      </a:cubicBezTo>
                      <a:cubicBezTo>
                        <a:pt x="55" y="132"/>
                        <a:pt x="62" y="139"/>
                        <a:pt x="81" y="114"/>
                      </a:cubicBezTo>
                      <a:cubicBezTo>
                        <a:pt x="100" y="89"/>
                        <a:pt x="141" y="24"/>
                        <a:pt x="156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3" name="Freeform 73"/>
                <p:cNvSpPr>
                  <a:spLocks/>
                </p:cNvSpPr>
                <p:nvPr/>
              </p:nvSpPr>
              <p:spPr bwMode="auto">
                <a:xfrm>
                  <a:off x="3312" y="1758"/>
                  <a:ext cx="303" cy="450"/>
                </a:xfrm>
                <a:custGeom>
                  <a:avLst/>
                  <a:gdLst>
                    <a:gd name="T0" fmla="*/ 0 w 460"/>
                    <a:gd name="T1" fmla="*/ 359 h 564"/>
                    <a:gd name="T2" fmla="*/ 66 w 460"/>
                    <a:gd name="T3" fmla="*/ 275 h 564"/>
                    <a:gd name="T4" fmla="*/ 104 w 460"/>
                    <a:gd name="T5" fmla="*/ 194 h 564"/>
                    <a:gd name="T6" fmla="*/ 120 w 460"/>
                    <a:gd name="T7" fmla="*/ 176 h 564"/>
                    <a:gd name="T8" fmla="*/ 128 w 460"/>
                    <a:gd name="T9" fmla="*/ 165 h 564"/>
                    <a:gd name="T10" fmla="*/ 132 w 460"/>
                    <a:gd name="T11" fmla="*/ 158 h 564"/>
                    <a:gd name="T12" fmla="*/ 137 w 460"/>
                    <a:gd name="T13" fmla="*/ 152 h 564"/>
                    <a:gd name="T14" fmla="*/ 151 w 460"/>
                    <a:gd name="T15" fmla="*/ 130 h 564"/>
                    <a:gd name="T16" fmla="*/ 158 w 460"/>
                    <a:gd name="T17" fmla="*/ 115 h 564"/>
                    <a:gd name="T18" fmla="*/ 161 w 460"/>
                    <a:gd name="T19" fmla="*/ 107 h 564"/>
                    <a:gd name="T20" fmla="*/ 180 w 460"/>
                    <a:gd name="T21" fmla="*/ 69 h 564"/>
                    <a:gd name="T22" fmla="*/ 200 w 460"/>
                    <a:gd name="T23" fmla="*/ 0 h 5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60"/>
                    <a:gd name="T37" fmla="*/ 0 h 564"/>
                    <a:gd name="T38" fmla="*/ 460 w 460"/>
                    <a:gd name="T39" fmla="*/ 564 h 5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60" h="564">
                      <a:moveTo>
                        <a:pt x="0" y="564"/>
                      </a:moveTo>
                      <a:cubicBezTo>
                        <a:pt x="55" y="527"/>
                        <a:pt x="115" y="488"/>
                        <a:pt x="152" y="432"/>
                      </a:cubicBezTo>
                      <a:cubicBezTo>
                        <a:pt x="177" y="394"/>
                        <a:pt x="193" y="320"/>
                        <a:pt x="240" y="304"/>
                      </a:cubicBezTo>
                      <a:cubicBezTo>
                        <a:pt x="254" y="294"/>
                        <a:pt x="260" y="281"/>
                        <a:pt x="276" y="276"/>
                      </a:cubicBezTo>
                      <a:cubicBezTo>
                        <a:pt x="299" y="242"/>
                        <a:pt x="268" y="282"/>
                        <a:pt x="296" y="260"/>
                      </a:cubicBezTo>
                      <a:cubicBezTo>
                        <a:pt x="300" y="257"/>
                        <a:pt x="301" y="251"/>
                        <a:pt x="304" y="248"/>
                      </a:cubicBezTo>
                      <a:cubicBezTo>
                        <a:pt x="307" y="245"/>
                        <a:pt x="312" y="243"/>
                        <a:pt x="316" y="240"/>
                      </a:cubicBezTo>
                      <a:cubicBezTo>
                        <a:pt x="325" y="226"/>
                        <a:pt x="338" y="219"/>
                        <a:pt x="348" y="204"/>
                      </a:cubicBezTo>
                      <a:cubicBezTo>
                        <a:pt x="353" y="196"/>
                        <a:pt x="359" y="188"/>
                        <a:pt x="364" y="180"/>
                      </a:cubicBezTo>
                      <a:cubicBezTo>
                        <a:pt x="367" y="176"/>
                        <a:pt x="372" y="168"/>
                        <a:pt x="372" y="168"/>
                      </a:cubicBezTo>
                      <a:cubicBezTo>
                        <a:pt x="378" y="144"/>
                        <a:pt x="395" y="122"/>
                        <a:pt x="416" y="108"/>
                      </a:cubicBezTo>
                      <a:cubicBezTo>
                        <a:pt x="424" y="84"/>
                        <a:pt x="460" y="22"/>
                        <a:pt x="460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lIns="64008" tIns="64008" rIns="64008" bIns="6400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4" name="Freeform 74"/>
                <p:cNvSpPr>
                  <a:spLocks/>
                </p:cNvSpPr>
                <p:nvPr/>
              </p:nvSpPr>
              <p:spPr bwMode="auto">
                <a:xfrm>
                  <a:off x="3687" y="3131"/>
                  <a:ext cx="138" cy="149"/>
                </a:xfrm>
                <a:custGeom>
                  <a:avLst/>
                  <a:gdLst>
                    <a:gd name="T0" fmla="*/ 100 w 191"/>
                    <a:gd name="T1" fmla="*/ 108 h 205"/>
                    <a:gd name="T2" fmla="*/ 43 w 191"/>
                    <a:gd name="T3" fmla="*/ 49 h 205"/>
                    <a:gd name="T4" fmla="*/ 0 w 191"/>
                    <a:gd name="T5" fmla="*/ 0 h 205"/>
                    <a:gd name="T6" fmla="*/ 0 60000 65536"/>
                    <a:gd name="T7" fmla="*/ 0 60000 65536"/>
                    <a:gd name="T8" fmla="*/ 0 60000 65536"/>
                    <a:gd name="T9" fmla="*/ 0 w 191"/>
                    <a:gd name="T10" fmla="*/ 0 h 205"/>
                    <a:gd name="T11" fmla="*/ 191 w 191"/>
                    <a:gd name="T12" fmla="*/ 205 h 20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1" h="205">
                      <a:moveTo>
                        <a:pt x="191" y="205"/>
                      </a:moveTo>
                      <a:cubicBezTo>
                        <a:pt x="183" y="180"/>
                        <a:pt x="89" y="119"/>
                        <a:pt x="83" y="93"/>
                      </a:cubicBezTo>
                      <a:cubicBezTo>
                        <a:pt x="95" y="43"/>
                        <a:pt x="0" y="72"/>
                        <a:pt x="0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5" name="Freeform 75"/>
                <p:cNvSpPr>
                  <a:spLocks/>
                </p:cNvSpPr>
                <p:nvPr/>
              </p:nvSpPr>
              <p:spPr bwMode="auto">
                <a:xfrm>
                  <a:off x="3620" y="2898"/>
                  <a:ext cx="107" cy="433"/>
                </a:xfrm>
                <a:custGeom>
                  <a:avLst/>
                  <a:gdLst>
                    <a:gd name="T0" fmla="*/ 7 w 147"/>
                    <a:gd name="T1" fmla="*/ 316 h 594"/>
                    <a:gd name="T2" fmla="*/ 8 w 147"/>
                    <a:gd name="T3" fmla="*/ 268 h 594"/>
                    <a:gd name="T4" fmla="*/ 29 w 147"/>
                    <a:gd name="T5" fmla="*/ 208 h 594"/>
                    <a:gd name="T6" fmla="*/ 63 w 147"/>
                    <a:gd name="T7" fmla="*/ 136 h 594"/>
                    <a:gd name="T8" fmla="*/ 78 w 147"/>
                    <a:gd name="T9" fmla="*/ 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7"/>
                    <a:gd name="T16" fmla="*/ 0 h 594"/>
                    <a:gd name="T17" fmla="*/ 147 w 147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7" h="594">
                      <a:moveTo>
                        <a:pt x="13" y="594"/>
                      </a:moveTo>
                      <a:cubicBezTo>
                        <a:pt x="24" y="563"/>
                        <a:pt x="0" y="544"/>
                        <a:pt x="15" y="504"/>
                      </a:cubicBezTo>
                      <a:cubicBezTo>
                        <a:pt x="22" y="470"/>
                        <a:pt x="38" y="421"/>
                        <a:pt x="55" y="392"/>
                      </a:cubicBezTo>
                      <a:cubicBezTo>
                        <a:pt x="72" y="351"/>
                        <a:pt x="111" y="315"/>
                        <a:pt x="119" y="256"/>
                      </a:cubicBezTo>
                      <a:cubicBezTo>
                        <a:pt x="128" y="229"/>
                        <a:pt x="128" y="21"/>
                        <a:pt x="147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6" name="Freeform 76"/>
                <p:cNvSpPr>
                  <a:spLocks/>
                </p:cNvSpPr>
                <p:nvPr/>
              </p:nvSpPr>
              <p:spPr bwMode="auto">
                <a:xfrm>
                  <a:off x="3585" y="1555"/>
                  <a:ext cx="203" cy="1687"/>
                </a:xfrm>
                <a:custGeom>
                  <a:avLst/>
                  <a:gdLst>
                    <a:gd name="T0" fmla="*/ 0 w 280"/>
                    <a:gd name="T1" fmla="*/ 1229 h 2316"/>
                    <a:gd name="T2" fmla="*/ 47 w 280"/>
                    <a:gd name="T3" fmla="*/ 1140 h 2316"/>
                    <a:gd name="T4" fmla="*/ 86 w 280"/>
                    <a:gd name="T5" fmla="*/ 1015 h 2316"/>
                    <a:gd name="T6" fmla="*/ 109 w 280"/>
                    <a:gd name="T7" fmla="*/ 952 h 2316"/>
                    <a:gd name="T8" fmla="*/ 126 w 280"/>
                    <a:gd name="T9" fmla="*/ 892 h 2316"/>
                    <a:gd name="T10" fmla="*/ 139 w 280"/>
                    <a:gd name="T11" fmla="*/ 800 h 2316"/>
                    <a:gd name="T12" fmla="*/ 139 w 280"/>
                    <a:gd name="T13" fmla="*/ 432 h 2316"/>
                    <a:gd name="T14" fmla="*/ 113 w 280"/>
                    <a:gd name="T15" fmla="*/ 312 h 2316"/>
                    <a:gd name="T16" fmla="*/ 126 w 280"/>
                    <a:gd name="T17" fmla="*/ 140 h 2316"/>
                    <a:gd name="T18" fmla="*/ 135 w 280"/>
                    <a:gd name="T19" fmla="*/ 0 h 231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80"/>
                    <a:gd name="T31" fmla="*/ 0 h 2316"/>
                    <a:gd name="T32" fmla="*/ 280 w 280"/>
                    <a:gd name="T33" fmla="*/ 2316 h 231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80" h="2316">
                      <a:moveTo>
                        <a:pt x="0" y="2316"/>
                      </a:moveTo>
                      <a:cubicBezTo>
                        <a:pt x="8" y="2250"/>
                        <a:pt x="66" y="2212"/>
                        <a:pt x="90" y="2149"/>
                      </a:cubicBezTo>
                      <a:cubicBezTo>
                        <a:pt x="123" y="2058"/>
                        <a:pt x="129" y="2036"/>
                        <a:pt x="164" y="1912"/>
                      </a:cubicBezTo>
                      <a:cubicBezTo>
                        <a:pt x="190" y="1818"/>
                        <a:pt x="166" y="1885"/>
                        <a:pt x="207" y="1795"/>
                      </a:cubicBezTo>
                      <a:cubicBezTo>
                        <a:pt x="215" y="1755"/>
                        <a:pt x="231" y="1721"/>
                        <a:pt x="240" y="1681"/>
                      </a:cubicBezTo>
                      <a:cubicBezTo>
                        <a:pt x="246" y="1622"/>
                        <a:pt x="257" y="1567"/>
                        <a:pt x="265" y="1508"/>
                      </a:cubicBezTo>
                      <a:cubicBezTo>
                        <a:pt x="280" y="1194"/>
                        <a:pt x="279" y="1279"/>
                        <a:pt x="265" y="814"/>
                      </a:cubicBezTo>
                      <a:cubicBezTo>
                        <a:pt x="263" y="742"/>
                        <a:pt x="224" y="661"/>
                        <a:pt x="215" y="588"/>
                      </a:cubicBezTo>
                      <a:cubicBezTo>
                        <a:pt x="220" y="478"/>
                        <a:pt x="227" y="373"/>
                        <a:pt x="240" y="264"/>
                      </a:cubicBezTo>
                      <a:cubicBezTo>
                        <a:pt x="244" y="180"/>
                        <a:pt x="256" y="86"/>
                        <a:pt x="256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7" name="Oval 79"/>
                <p:cNvSpPr>
                  <a:spLocks noChangeArrowheads="1"/>
                </p:cNvSpPr>
                <p:nvPr/>
              </p:nvSpPr>
              <p:spPr bwMode="auto">
                <a:xfrm rot="2765869">
                  <a:off x="4056" y="3449"/>
                  <a:ext cx="63" cy="165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8" name="Oval 80"/>
                <p:cNvSpPr>
                  <a:spLocks noChangeArrowheads="1"/>
                </p:cNvSpPr>
                <p:nvPr/>
              </p:nvSpPr>
              <p:spPr bwMode="auto">
                <a:xfrm rot="-984555">
                  <a:off x="3002" y="2825"/>
                  <a:ext cx="28" cy="81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199" name="Oval 81"/>
                <p:cNvSpPr>
                  <a:spLocks noChangeArrowheads="1"/>
                </p:cNvSpPr>
                <p:nvPr/>
              </p:nvSpPr>
              <p:spPr bwMode="auto">
                <a:xfrm>
                  <a:off x="4109" y="2952"/>
                  <a:ext cx="30" cy="74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0" name="Oval 82"/>
                <p:cNvSpPr>
                  <a:spLocks noChangeArrowheads="1"/>
                </p:cNvSpPr>
                <p:nvPr/>
              </p:nvSpPr>
              <p:spPr bwMode="auto">
                <a:xfrm rot="5400000">
                  <a:off x="3223" y="2158"/>
                  <a:ext cx="34" cy="59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1" name="Oval 83"/>
                <p:cNvSpPr>
                  <a:spLocks noChangeArrowheads="1"/>
                </p:cNvSpPr>
                <p:nvPr/>
              </p:nvSpPr>
              <p:spPr bwMode="auto">
                <a:xfrm rot="-3092490">
                  <a:off x="3492" y="2014"/>
                  <a:ext cx="29" cy="53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2" name="Oval 84"/>
                <p:cNvSpPr>
                  <a:spLocks noChangeArrowheads="1"/>
                </p:cNvSpPr>
                <p:nvPr/>
              </p:nvSpPr>
              <p:spPr bwMode="auto">
                <a:xfrm rot="3591389">
                  <a:off x="3694" y="1958"/>
                  <a:ext cx="31" cy="66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3" name="Oval 85"/>
                <p:cNvSpPr>
                  <a:spLocks noChangeArrowheads="1"/>
                </p:cNvSpPr>
                <p:nvPr/>
              </p:nvSpPr>
              <p:spPr bwMode="auto">
                <a:xfrm rot="5871862">
                  <a:off x="3954" y="2060"/>
                  <a:ext cx="30" cy="57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4" name="Freeform 89"/>
                <p:cNvSpPr>
                  <a:spLocks/>
                </p:cNvSpPr>
                <p:nvPr/>
              </p:nvSpPr>
              <p:spPr bwMode="auto">
                <a:xfrm rot="-230484">
                  <a:off x="3420" y="2176"/>
                  <a:ext cx="55" cy="86"/>
                </a:xfrm>
                <a:custGeom>
                  <a:avLst/>
                  <a:gdLst>
                    <a:gd name="T0" fmla="*/ 0 w 179"/>
                    <a:gd name="T1" fmla="*/ 60 h 124"/>
                    <a:gd name="T2" fmla="*/ 5 w 179"/>
                    <a:gd name="T3" fmla="*/ 48 h 124"/>
                    <a:gd name="T4" fmla="*/ 10 w 179"/>
                    <a:gd name="T5" fmla="*/ 26 h 124"/>
                    <a:gd name="T6" fmla="*/ 15 w 179"/>
                    <a:gd name="T7" fmla="*/ 8 h 124"/>
                    <a:gd name="T8" fmla="*/ 17 w 179"/>
                    <a:gd name="T9" fmla="*/ 0 h 1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9"/>
                    <a:gd name="T16" fmla="*/ 0 h 124"/>
                    <a:gd name="T17" fmla="*/ 179 w 179"/>
                    <a:gd name="T18" fmla="*/ 124 h 1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9" h="124">
                      <a:moveTo>
                        <a:pt x="0" y="124"/>
                      </a:moveTo>
                      <a:cubicBezTo>
                        <a:pt x="9" y="118"/>
                        <a:pt x="47" y="108"/>
                        <a:pt x="54" y="100"/>
                      </a:cubicBezTo>
                      <a:cubicBezTo>
                        <a:pt x="89" y="57"/>
                        <a:pt x="61" y="94"/>
                        <a:pt x="108" y="53"/>
                      </a:cubicBezTo>
                      <a:cubicBezTo>
                        <a:pt x="124" y="39"/>
                        <a:pt x="147" y="34"/>
                        <a:pt x="162" y="18"/>
                      </a:cubicBezTo>
                      <a:cubicBezTo>
                        <a:pt x="168" y="12"/>
                        <a:pt x="173" y="6"/>
                        <a:pt x="179" y="0"/>
                      </a:cubicBezTo>
                    </a:path>
                  </a:pathLst>
                </a:custGeom>
                <a:noFill/>
                <a:ln w="158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5" name="Oval 90"/>
                <p:cNvSpPr>
                  <a:spLocks noChangeArrowheads="1"/>
                </p:cNvSpPr>
                <p:nvPr/>
              </p:nvSpPr>
              <p:spPr bwMode="auto">
                <a:xfrm>
                  <a:off x="3544" y="3233"/>
                  <a:ext cx="105" cy="105"/>
                </a:xfrm>
                <a:prstGeom prst="ellipse">
                  <a:avLst/>
                </a:prstGeom>
                <a:solidFill>
                  <a:srgbClr val="FF99CC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lIns="64008" tIns="64008" rIns="64008" bIns="6400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6" name="Oval 91"/>
                <p:cNvSpPr>
                  <a:spLocks noChangeArrowheads="1"/>
                </p:cNvSpPr>
                <p:nvPr/>
              </p:nvSpPr>
              <p:spPr bwMode="auto">
                <a:xfrm>
                  <a:off x="3788" y="3233"/>
                  <a:ext cx="104" cy="105"/>
                </a:xfrm>
                <a:prstGeom prst="ellipse">
                  <a:avLst/>
                </a:prstGeom>
                <a:solidFill>
                  <a:srgbClr val="FF99CC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lIns="64008" tIns="64008" rIns="64008" bIns="6400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7" name="Oval 96"/>
                <p:cNvSpPr>
                  <a:spLocks noChangeArrowheads="1"/>
                </p:cNvSpPr>
                <p:nvPr/>
              </p:nvSpPr>
              <p:spPr bwMode="auto">
                <a:xfrm>
                  <a:off x="3260" y="2185"/>
                  <a:ext cx="105" cy="105"/>
                </a:xfrm>
                <a:prstGeom prst="ellipse">
                  <a:avLst/>
                </a:prstGeom>
                <a:solidFill>
                  <a:srgbClr val="FF99CC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lIns="64008" tIns="64008" rIns="64008" bIns="6400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8" name="Oval 97"/>
                <p:cNvSpPr>
                  <a:spLocks noChangeArrowheads="1"/>
                </p:cNvSpPr>
                <p:nvPr/>
              </p:nvSpPr>
              <p:spPr bwMode="auto">
                <a:xfrm>
                  <a:off x="3857" y="2112"/>
                  <a:ext cx="104" cy="104"/>
                </a:xfrm>
                <a:prstGeom prst="ellipse">
                  <a:avLst/>
                </a:prstGeom>
                <a:solidFill>
                  <a:srgbClr val="FF99CC"/>
                </a:solidFill>
                <a:ln w="15875">
                  <a:solidFill>
                    <a:srgbClr val="000000"/>
                  </a:solidFill>
                  <a:round/>
                  <a:headEnd/>
                  <a:tailEnd type="none" w="med" len="lg"/>
                </a:ln>
              </p:spPr>
              <p:txBody>
                <a:bodyPr lIns="64008" tIns="64008" rIns="64008" bIns="64008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09" name="Oval 110"/>
                <p:cNvSpPr>
                  <a:spLocks noChangeArrowheads="1"/>
                </p:cNvSpPr>
                <p:nvPr/>
              </p:nvSpPr>
              <p:spPr bwMode="auto">
                <a:xfrm>
                  <a:off x="3788" y="2114"/>
                  <a:ext cx="48" cy="48"/>
                </a:xfrm>
                <a:prstGeom prst="ellipse">
                  <a:avLst/>
                </a:prstGeom>
                <a:noFill/>
                <a:ln w="15875">
                  <a:noFill/>
                  <a:round/>
                  <a:headEnd/>
                  <a:tailEnd type="none" w="lg" len="lg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5" name="Text Box 98"/>
          <p:cNvSpPr txBox="1">
            <a:spLocks noChangeArrowheads="1"/>
          </p:cNvSpPr>
          <p:nvPr/>
        </p:nvSpPr>
        <p:spPr bwMode="auto">
          <a:xfrm>
            <a:off x="1066800" y="838200"/>
            <a:ext cx="6934200" cy="8771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1700" b="1" dirty="0" smtClean="0"/>
              <a:t>The arterial baroreflex is the most important autonomic reflex maintaining MAP. This reflex can induce changes CO &amp; TPR within seconds in response to a change in MAP.</a:t>
            </a:r>
            <a:endParaRPr lang="en-US" sz="17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9"/>
          <p:cNvSpPr>
            <a:spLocks noGrp="1" noChangeArrowheads="1"/>
          </p:cNvSpPr>
          <p:nvPr>
            <p:ph type="title"/>
          </p:nvPr>
        </p:nvSpPr>
        <p:spPr>
          <a:xfrm>
            <a:off x="144463" y="152400"/>
            <a:ext cx="8839200" cy="382588"/>
          </a:xfrm>
          <a:ln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/>
            <a:r>
              <a:rPr lang="en-US" b="1" i="1" dirty="0" smtClean="0"/>
              <a:t>Hormones that affect renal Na</a:t>
            </a:r>
            <a:r>
              <a:rPr lang="en-US" b="1" i="1" baseline="30000" dirty="0" smtClean="0"/>
              <a:t>+</a:t>
            </a:r>
            <a:r>
              <a:rPr lang="en-US" b="1" i="1" dirty="0" smtClean="0"/>
              <a:t> reabsorption shift the pressure diuresis curve</a:t>
            </a:r>
          </a:p>
        </p:txBody>
      </p:sp>
      <p:grpSp>
        <p:nvGrpSpPr>
          <p:cNvPr id="25603" name="Group 53"/>
          <p:cNvGrpSpPr>
            <a:grpSpLocks/>
          </p:cNvGrpSpPr>
          <p:nvPr/>
        </p:nvGrpSpPr>
        <p:grpSpPr bwMode="auto">
          <a:xfrm>
            <a:off x="457200" y="533400"/>
            <a:ext cx="8001000" cy="4838700"/>
            <a:chOff x="480" y="408"/>
            <a:chExt cx="5040" cy="3048"/>
          </a:xfrm>
        </p:grpSpPr>
        <p:sp>
          <p:nvSpPr>
            <p:cNvPr id="25605" name="Text Box 43"/>
            <p:cNvSpPr txBox="1">
              <a:spLocks noChangeArrowheads="1"/>
            </p:cNvSpPr>
            <p:nvPr/>
          </p:nvSpPr>
          <p:spPr bwMode="auto">
            <a:xfrm>
              <a:off x="480" y="3062"/>
              <a:ext cx="168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/>
                <a:t>ANP </a:t>
              </a:r>
              <a:r>
                <a:rPr lang="en-US" sz="1700" b="1">
                  <a:sym typeface="Symbol" charset="2"/>
                </a:rPr>
                <a:t>  </a:t>
              </a:r>
              <a:r>
                <a:rPr lang="en-US" sz="1700" b="1"/>
                <a:t>Na+ excretion</a:t>
              </a:r>
            </a:p>
          </p:txBody>
        </p:sp>
        <p:sp>
          <p:nvSpPr>
            <p:cNvPr id="25606" name="Rectangle 2"/>
            <p:cNvSpPr>
              <a:spLocks noChangeArrowheads="1"/>
            </p:cNvSpPr>
            <p:nvPr/>
          </p:nvSpPr>
          <p:spPr bwMode="auto">
            <a:xfrm>
              <a:off x="1584" y="480"/>
              <a:ext cx="3216" cy="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7" name="Text Box 4"/>
            <p:cNvSpPr txBox="1">
              <a:spLocks noChangeArrowheads="1"/>
            </p:cNvSpPr>
            <p:nvPr/>
          </p:nvSpPr>
          <p:spPr bwMode="auto">
            <a:xfrm>
              <a:off x="3936" y="2736"/>
              <a:ext cx="1495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Arterial blood pressure</a:t>
              </a:r>
            </a:p>
          </p:txBody>
        </p:sp>
        <p:sp>
          <p:nvSpPr>
            <p:cNvPr id="25608" name="Line 5"/>
            <p:cNvSpPr>
              <a:spLocks noChangeShapeType="1"/>
            </p:cNvSpPr>
            <p:nvPr/>
          </p:nvSpPr>
          <p:spPr bwMode="auto">
            <a:xfrm>
              <a:off x="3000" y="2908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Line 7"/>
            <p:cNvSpPr>
              <a:spLocks noChangeShapeType="1"/>
            </p:cNvSpPr>
            <p:nvPr/>
          </p:nvSpPr>
          <p:spPr bwMode="auto">
            <a:xfrm>
              <a:off x="3408" y="2908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0" name="Line 9"/>
            <p:cNvSpPr>
              <a:spLocks noChangeShapeType="1"/>
            </p:cNvSpPr>
            <p:nvPr/>
          </p:nvSpPr>
          <p:spPr bwMode="auto">
            <a:xfrm>
              <a:off x="2592" y="2908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1" name="Text Box 11"/>
            <p:cNvSpPr txBox="1">
              <a:spLocks noChangeArrowheads="1"/>
            </p:cNvSpPr>
            <p:nvPr/>
          </p:nvSpPr>
          <p:spPr bwMode="auto">
            <a:xfrm>
              <a:off x="2818" y="3083"/>
              <a:ext cx="352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100</a:t>
              </a: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2448" y="3083"/>
              <a:ext cx="276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80</a:t>
              </a:r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3264" y="3083"/>
              <a:ext cx="352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120</a:t>
              </a:r>
            </a:p>
          </p:txBody>
        </p:sp>
        <p:grpSp>
          <p:nvGrpSpPr>
            <p:cNvPr id="25614" name="Group 52"/>
            <p:cNvGrpSpPr>
              <a:grpSpLocks/>
            </p:cNvGrpSpPr>
            <p:nvPr/>
          </p:nvGrpSpPr>
          <p:grpSpPr bwMode="auto">
            <a:xfrm>
              <a:off x="1584" y="960"/>
              <a:ext cx="3216" cy="1440"/>
              <a:chOff x="1248" y="960"/>
              <a:chExt cx="3552" cy="1440"/>
            </a:xfrm>
          </p:grpSpPr>
          <p:sp>
            <p:nvSpPr>
              <p:cNvPr id="25635" name="Line 14"/>
              <p:cNvSpPr>
                <a:spLocks noChangeShapeType="1"/>
              </p:cNvSpPr>
              <p:nvPr/>
            </p:nvSpPr>
            <p:spPr bwMode="auto">
              <a:xfrm>
                <a:off x="1248" y="960"/>
                <a:ext cx="355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6" name="Line 15"/>
              <p:cNvSpPr>
                <a:spLocks noChangeShapeType="1"/>
              </p:cNvSpPr>
              <p:nvPr/>
            </p:nvSpPr>
            <p:spPr bwMode="auto">
              <a:xfrm>
                <a:off x="1248" y="1440"/>
                <a:ext cx="355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7" name="Line 16"/>
              <p:cNvSpPr>
                <a:spLocks noChangeShapeType="1"/>
              </p:cNvSpPr>
              <p:nvPr/>
            </p:nvSpPr>
            <p:spPr bwMode="auto">
              <a:xfrm>
                <a:off x="1248" y="1920"/>
                <a:ext cx="355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8" name="Line 17"/>
              <p:cNvSpPr>
                <a:spLocks noChangeShapeType="1"/>
              </p:cNvSpPr>
              <p:nvPr/>
            </p:nvSpPr>
            <p:spPr bwMode="auto">
              <a:xfrm>
                <a:off x="1248" y="2400"/>
                <a:ext cx="355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5615" name="Text Box 19"/>
            <p:cNvSpPr txBox="1">
              <a:spLocks noChangeArrowheads="1"/>
            </p:cNvSpPr>
            <p:nvPr/>
          </p:nvSpPr>
          <p:spPr bwMode="auto">
            <a:xfrm>
              <a:off x="1344" y="2736"/>
              <a:ext cx="20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1</a:t>
              </a:r>
            </a:p>
          </p:txBody>
        </p:sp>
        <p:sp>
          <p:nvSpPr>
            <p:cNvPr id="25616" name="Text Box 20"/>
            <p:cNvSpPr txBox="1">
              <a:spLocks noChangeArrowheads="1"/>
            </p:cNvSpPr>
            <p:nvPr/>
          </p:nvSpPr>
          <p:spPr bwMode="auto">
            <a:xfrm>
              <a:off x="1344" y="2268"/>
              <a:ext cx="20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2</a:t>
              </a:r>
            </a:p>
          </p:txBody>
        </p:sp>
        <p:sp>
          <p:nvSpPr>
            <p:cNvPr id="25617" name="Text Box 21"/>
            <p:cNvSpPr txBox="1">
              <a:spLocks noChangeArrowheads="1"/>
            </p:cNvSpPr>
            <p:nvPr/>
          </p:nvSpPr>
          <p:spPr bwMode="auto">
            <a:xfrm>
              <a:off x="1344" y="1800"/>
              <a:ext cx="20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3</a:t>
              </a:r>
            </a:p>
          </p:txBody>
        </p:sp>
        <p:sp>
          <p:nvSpPr>
            <p:cNvPr id="25618" name="Text Box 22"/>
            <p:cNvSpPr txBox="1">
              <a:spLocks noChangeArrowheads="1"/>
            </p:cNvSpPr>
            <p:nvPr/>
          </p:nvSpPr>
          <p:spPr bwMode="auto">
            <a:xfrm>
              <a:off x="1344" y="1332"/>
              <a:ext cx="20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4</a:t>
              </a:r>
            </a:p>
          </p:txBody>
        </p:sp>
        <p:sp>
          <p:nvSpPr>
            <p:cNvPr id="25619" name="Text Box 23"/>
            <p:cNvSpPr txBox="1">
              <a:spLocks noChangeArrowheads="1"/>
            </p:cNvSpPr>
            <p:nvPr/>
          </p:nvSpPr>
          <p:spPr bwMode="auto">
            <a:xfrm>
              <a:off x="1344" y="864"/>
              <a:ext cx="20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5</a:t>
              </a:r>
            </a:p>
          </p:txBody>
        </p:sp>
        <p:sp>
          <p:nvSpPr>
            <p:cNvPr id="25620" name="Text Box 24"/>
            <p:cNvSpPr txBox="1">
              <a:spLocks noChangeArrowheads="1"/>
            </p:cNvSpPr>
            <p:nvPr/>
          </p:nvSpPr>
          <p:spPr bwMode="auto">
            <a:xfrm rot="5400000" flipH="1" flipV="1">
              <a:off x="103" y="1721"/>
              <a:ext cx="1847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Na</a:t>
              </a:r>
              <a:r>
                <a:rPr lang="en-US" sz="1700" b="1" baseline="30000"/>
                <a:t>+</a:t>
              </a:r>
              <a:r>
                <a:rPr lang="en-US" sz="1700"/>
                <a:t> excretion (times normal)</a:t>
              </a:r>
            </a:p>
          </p:txBody>
        </p:sp>
        <p:sp>
          <p:nvSpPr>
            <p:cNvPr id="25621" name="Text Box 26"/>
            <p:cNvSpPr txBox="1">
              <a:spLocks noChangeArrowheads="1"/>
            </p:cNvSpPr>
            <p:nvPr/>
          </p:nvSpPr>
          <p:spPr bwMode="auto">
            <a:xfrm>
              <a:off x="1776" y="1248"/>
              <a:ext cx="110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/>
                <a:t>Atrial natriuretic peptide (ANP)</a:t>
              </a:r>
            </a:p>
          </p:txBody>
        </p:sp>
        <p:sp>
          <p:nvSpPr>
            <p:cNvPr id="25622" name="Text Box 29"/>
            <p:cNvSpPr txBox="1">
              <a:spLocks noChangeArrowheads="1"/>
            </p:cNvSpPr>
            <p:nvPr/>
          </p:nvSpPr>
          <p:spPr bwMode="auto">
            <a:xfrm>
              <a:off x="2891" y="408"/>
              <a:ext cx="540" cy="2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/>
                <a:t>normal</a:t>
              </a:r>
            </a:p>
          </p:txBody>
        </p:sp>
        <p:sp>
          <p:nvSpPr>
            <p:cNvPr id="25623" name="Text Box 32"/>
            <p:cNvSpPr txBox="1">
              <a:spLocks noChangeArrowheads="1"/>
            </p:cNvSpPr>
            <p:nvPr/>
          </p:nvSpPr>
          <p:spPr bwMode="auto">
            <a:xfrm>
              <a:off x="4080" y="1927"/>
              <a:ext cx="10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dirty="0"/>
                <a:t>angiotensin II</a:t>
              </a:r>
            </a:p>
          </p:txBody>
        </p:sp>
        <p:grpSp>
          <p:nvGrpSpPr>
            <p:cNvPr id="25624" name="Group 51"/>
            <p:cNvGrpSpPr>
              <a:grpSpLocks/>
            </p:cNvGrpSpPr>
            <p:nvPr/>
          </p:nvGrpSpPr>
          <p:grpSpPr bwMode="auto">
            <a:xfrm>
              <a:off x="2592" y="720"/>
              <a:ext cx="1536" cy="2160"/>
              <a:chOff x="2304" y="768"/>
              <a:chExt cx="1440" cy="2400"/>
            </a:xfrm>
          </p:grpSpPr>
          <p:sp>
            <p:nvSpPr>
              <p:cNvPr id="25632" name="Freeform 3"/>
              <p:cNvSpPr>
                <a:spLocks/>
              </p:cNvSpPr>
              <p:nvPr/>
            </p:nvSpPr>
            <p:spPr bwMode="auto">
              <a:xfrm>
                <a:off x="2688" y="768"/>
                <a:ext cx="672" cy="2400"/>
              </a:xfrm>
              <a:custGeom>
                <a:avLst/>
                <a:gdLst>
                  <a:gd name="T0" fmla="*/ 672 w 672"/>
                  <a:gd name="T1" fmla="*/ 0 h 2400"/>
                  <a:gd name="T2" fmla="*/ 561 w 672"/>
                  <a:gd name="T3" fmla="*/ 384 h 2400"/>
                  <a:gd name="T4" fmla="*/ 319 w 672"/>
                  <a:gd name="T5" fmla="*/ 1416 h 2400"/>
                  <a:gd name="T6" fmla="*/ 193 w 672"/>
                  <a:gd name="T7" fmla="*/ 1932 h 2400"/>
                  <a:gd name="T8" fmla="*/ 0 w 672"/>
                  <a:gd name="T9" fmla="*/ 2400 h 2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2400"/>
                  <a:gd name="T17" fmla="*/ 672 w 672"/>
                  <a:gd name="T18" fmla="*/ 2400 h 2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2400">
                    <a:moveTo>
                      <a:pt x="672" y="0"/>
                    </a:moveTo>
                    <a:cubicBezTo>
                      <a:pt x="651" y="64"/>
                      <a:pt x="620" y="148"/>
                      <a:pt x="561" y="384"/>
                    </a:cubicBezTo>
                    <a:cubicBezTo>
                      <a:pt x="502" y="620"/>
                      <a:pt x="380" y="1158"/>
                      <a:pt x="319" y="1416"/>
                    </a:cubicBezTo>
                    <a:cubicBezTo>
                      <a:pt x="258" y="1674"/>
                      <a:pt x="247" y="1768"/>
                      <a:pt x="193" y="1932"/>
                    </a:cubicBezTo>
                    <a:cubicBezTo>
                      <a:pt x="140" y="2096"/>
                      <a:pt x="40" y="2303"/>
                      <a:pt x="0" y="240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3" name="Freeform 37"/>
              <p:cNvSpPr>
                <a:spLocks/>
              </p:cNvSpPr>
              <p:nvPr/>
            </p:nvSpPr>
            <p:spPr bwMode="auto">
              <a:xfrm>
                <a:off x="2304" y="768"/>
                <a:ext cx="672" cy="2400"/>
              </a:xfrm>
              <a:custGeom>
                <a:avLst/>
                <a:gdLst>
                  <a:gd name="T0" fmla="*/ 672 w 672"/>
                  <a:gd name="T1" fmla="*/ 0 h 2400"/>
                  <a:gd name="T2" fmla="*/ 561 w 672"/>
                  <a:gd name="T3" fmla="*/ 384 h 2400"/>
                  <a:gd name="T4" fmla="*/ 319 w 672"/>
                  <a:gd name="T5" fmla="*/ 1416 h 2400"/>
                  <a:gd name="T6" fmla="*/ 193 w 672"/>
                  <a:gd name="T7" fmla="*/ 1932 h 2400"/>
                  <a:gd name="T8" fmla="*/ 0 w 672"/>
                  <a:gd name="T9" fmla="*/ 2400 h 2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2400"/>
                  <a:gd name="T17" fmla="*/ 672 w 672"/>
                  <a:gd name="T18" fmla="*/ 2400 h 2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2400">
                    <a:moveTo>
                      <a:pt x="672" y="0"/>
                    </a:moveTo>
                    <a:cubicBezTo>
                      <a:pt x="651" y="64"/>
                      <a:pt x="620" y="148"/>
                      <a:pt x="561" y="384"/>
                    </a:cubicBezTo>
                    <a:cubicBezTo>
                      <a:pt x="502" y="620"/>
                      <a:pt x="380" y="1158"/>
                      <a:pt x="319" y="1416"/>
                    </a:cubicBezTo>
                    <a:cubicBezTo>
                      <a:pt x="258" y="1674"/>
                      <a:pt x="247" y="1768"/>
                      <a:pt x="193" y="1932"/>
                    </a:cubicBezTo>
                    <a:cubicBezTo>
                      <a:pt x="140" y="2096"/>
                      <a:pt x="40" y="2303"/>
                      <a:pt x="0" y="240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4" name="Freeform 38"/>
              <p:cNvSpPr>
                <a:spLocks/>
              </p:cNvSpPr>
              <p:nvPr/>
            </p:nvSpPr>
            <p:spPr bwMode="auto">
              <a:xfrm>
                <a:off x="3072" y="768"/>
                <a:ext cx="672" cy="2400"/>
              </a:xfrm>
              <a:custGeom>
                <a:avLst/>
                <a:gdLst>
                  <a:gd name="T0" fmla="*/ 672 w 672"/>
                  <a:gd name="T1" fmla="*/ 0 h 2400"/>
                  <a:gd name="T2" fmla="*/ 561 w 672"/>
                  <a:gd name="T3" fmla="*/ 384 h 2400"/>
                  <a:gd name="T4" fmla="*/ 319 w 672"/>
                  <a:gd name="T5" fmla="*/ 1416 h 2400"/>
                  <a:gd name="T6" fmla="*/ 193 w 672"/>
                  <a:gd name="T7" fmla="*/ 1932 h 2400"/>
                  <a:gd name="T8" fmla="*/ 0 w 672"/>
                  <a:gd name="T9" fmla="*/ 2400 h 2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2400"/>
                  <a:gd name="T17" fmla="*/ 672 w 672"/>
                  <a:gd name="T18" fmla="*/ 2400 h 2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2400">
                    <a:moveTo>
                      <a:pt x="672" y="0"/>
                    </a:moveTo>
                    <a:cubicBezTo>
                      <a:pt x="651" y="64"/>
                      <a:pt x="620" y="148"/>
                      <a:pt x="561" y="384"/>
                    </a:cubicBezTo>
                    <a:cubicBezTo>
                      <a:pt x="502" y="620"/>
                      <a:pt x="380" y="1158"/>
                      <a:pt x="319" y="1416"/>
                    </a:cubicBezTo>
                    <a:cubicBezTo>
                      <a:pt x="258" y="1674"/>
                      <a:pt x="247" y="1768"/>
                      <a:pt x="193" y="1932"/>
                    </a:cubicBezTo>
                    <a:cubicBezTo>
                      <a:pt x="140" y="2096"/>
                      <a:pt x="40" y="2303"/>
                      <a:pt x="0" y="240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5625" name="Line 40"/>
            <p:cNvSpPr>
              <a:spLocks noChangeShapeType="1"/>
            </p:cNvSpPr>
            <p:nvPr/>
          </p:nvSpPr>
          <p:spPr bwMode="auto">
            <a:xfrm>
              <a:off x="2832" y="240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Line 41"/>
            <p:cNvSpPr>
              <a:spLocks noChangeShapeType="1"/>
            </p:cNvSpPr>
            <p:nvPr/>
          </p:nvSpPr>
          <p:spPr bwMode="auto">
            <a:xfrm rot="5400000">
              <a:off x="3066" y="2640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27" name="AutoShape 42"/>
            <p:cNvCxnSpPr>
              <a:cxnSpLocks noChangeShapeType="1"/>
              <a:stCxn id="25621" idx="2"/>
              <a:endCxn id="25633" idx="2"/>
            </p:cNvCxnSpPr>
            <p:nvPr/>
          </p:nvCxnSpPr>
          <p:spPr bwMode="auto">
            <a:xfrm>
              <a:off x="2328" y="1647"/>
              <a:ext cx="604" cy="34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25628" name="AutoShape 44"/>
            <p:cNvCxnSpPr>
              <a:cxnSpLocks noChangeShapeType="1"/>
              <a:stCxn id="25623" idx="1"/>
              <a:endCxn id="25634" idx="2"/>
            </p:cNvCxnSpPr>
            <p:nvPr/>
          </p:nvCxnSpPr>
          <p:spPr bwMode="auto">
            <a:xfrm flipH="1" flipV="1">
              <a:off x="3751" y="1994"/>
              <a:ext cx="324" cy="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5629" name="Text Box 45"/>
            <p:cNvSpPr txBox="1">
              <a:spLocks noChangeArrowheads="1"/>
            </p:cNvSpPr>
            <p:nvPr/>
          </p:nvSpPr>
          <p:spPr bwMode="auto">
            <a:xfrm>
              <a:off x="4278" y="3062"/>
              <a:ext cx="124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 dirty="0"/>
                <a:t>angiotensin II </a:t>
              </a:r>
              <a:r>
                <a:rPr lang="en-US" sz="1700" b="1" dirty="0">
                  <a:sym typeface="Symbol" charset="2"/>
                </a:rPr>
                <a:t></a:t>
              </a:r>
            </a:p>
            <a:p>
              <a:pPr eaLnBrk="0" hangingPunct="0"/>
              <a:r>
                <a:rPr lang="en-US" sz="1700" b="1" dirty="0">
                  <a:sym typeface="Symbol" charset="2"/>
                </a:rPr>
                <a:t> </a:t>
              </a:r>
              <a:r>
                <a:rPr lang="en-US" sz="1700" b="1" dirty="0"/>
                <a:t>Na+ excretion</a:t>
              </a:r>
            </a:p>
          </p:txBody>
        </p:sp>
        <p:sp>
          <p:nvSpPr>
            <p:cNvPr id="25630" name="Text Box 46"/>
            <p:cNvSpPr txBox="1">
              <a:spLocks noChangeArrowheads="1"/>
            </p:cNvSpPr>
            <p:nvPr/>
          </p:nvSpPr>
          <p:spPr bwMode="auto">
            <a:xfrm>
              <a:off x="4272" y="555"/>
              <a:ext cx="124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 i="1"/>
                <a:t>Hypertension is a renal disease</a:t>
              </a:r>
            </a:p>
          </p:txBody>
        </p:sp>
        <p:cxnSp>
          <p:nvCxnSpPr>
            <p:cNvPr id="25631" name="AutoShape 48"/>
            <p:cNvCxnSpPr>
              <a:cxnSpLocks noChangeShapeType="1"/>
              <a:stCxn id="25622" idx="2"/>
              <a:endCxn id="25632" idx="1"/>
            </p:cNvCxnSpPr>
            <p:nvPr/>
          </p:nvCxnSpPr>
          <p:spPr bwMode="auto">
            <a:xfrm>
              <a:off x="3161" y="637"/>
              <a:ext cx="439" cy="42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25604" name="Text Box 50"/>
          <p:cNvSpPr txBox="1">
            <a:spLocks noChangeArrowheads="1"/>
          </p:cNvSpPr>
          <p:nvPr/>
        </p:nvSpPr>
        <p:spPr bwMode="auto">
          <a:xfrm>
            <a:off x="381000" y="5440363"/>
            <a:ext cx="8382000" cy="88423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Ctr="1">
            <a:spAutoFit/>
          </a:bodyPr>
          <a:lstStyle/>
          <a:p>
            <a:r>
              <a:rPr lang="en-US" sz="1700" b="1" i="1" dirty="0">
                <a:solidFill>
                  <a:schemeClr val="tx2"/>
                </a:solidFill>
              </a:rPr>
              <a:t>Angiotensin stimulates Na+ reabsorption, opposing pressure diuresis. Under angiotensin stimulation a higher blood pressure is needed to excrete the ingested NaCl. ANP has the opposite effect.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152400"/>
            <a:ext cx="5113338" cy="381000"/>
          </a:xfrm>
        </p:spPr>
        <p:txBody>
          <a:bodyPr>
            <a:spAutoFit/>
          </a:bodyPr>
          <a:lstStyle/>
          <a:p>
            <a:pPr eaLnBrk="1" hangingPunct="1"/>
            <a:r>
              <a:rPr lang="en-US" smtClean="0"/>
              <a:t>Short and long-term control of arterial pressure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579438" y="336550"/>
            <a:ext cx="8407246" cy="6172200"/>
            <a:chOff x="579438" y="336550"/>
            <a:chExt cx="8407246" cy="6172200"/>
          </a:xfrm>
        </p:grpSpPr>
        <p:sp>
          <p:nvSpPr>
            <p:cNvPr id="26628" name="Text Box 36"/>
            <p:cNvSpPr txBox="1">
              <a:spLocks noChangeArrowheads="1"/>
            </p:cNvSpPr>
            <p:nvPr/>
          </p:nvSpPr>
          <p:spPr bwMode="auto">
            <a:xfrm>
              <a:off x="579438" y="336550"/>
              <a:ext cx="1487488" cy="4159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/>
                <a:t>Short term</a:t>
              </a:r>
            </a:p>
          </p:txBody>
        </p:sp>
        <p:sp>
          <p:nvSpPr>
            <p:cNvPr id="26629" name="Text Box 4"/>
            <p:cNvSpPr txBox="1">
              <a:spLocks noChangeArrowheads="1"/>
            </p:cNvSpPr>
            <p:nvPr/>
          </p:nvSpPr>
          <p:spPr bwMode="auto">
            <a:xfrm>
              <a:off x="7827963" y="1349375"/>
              <a:ext cx="817563" cy="6286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Fluid intake</a:t>
              </a:r>
            </a:p>
          </p:txBody>
        </p:sp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1447801" y="2774950"/>
              <a:ext cx="1828800" cy="625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Parasympathetic activity</a:t>
              </a:r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1828801" y="4984750"/>
              <a:ext cx="7620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TPR</a:t>
              </a:r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5827713" y="2895600"/>
              <a:ext cx="9906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Preload</a:t>
              </a:r>
            </a:p>
          </p:txBody>
        </p:sp>
        <p:sp>
          <p:nvSpPr>
            <p:cNvPr id="26633" name="Text Box 9"/>
            <p:cNvSpPr txBox="1">
              <a:spLocks noChangeArrowheads="1"/>
            </p:cNvSpPr>
            <p:nvPr/>
          </p:nvSpPr>
          <p:spPr bwMode="auto">
            <a:xfrm>
              <a:off x="5562601" y="1844675"/>
              <a:ext cx="15192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Blood volume</a:t>
              </a:r>
            </a:p>
          </p:txBody>
        </p:sp>
        <p:sp>
          <p:nvSpPr>
            <p:cNvPr id="26634" name="Text Box 10"/>
            <p:cNvSpPr txBox="1">
              <a:spLocks noChangeArrowheads="1"/>
            </p:cNvSpPr>
            <p:nvPr/>
          </p:nvSpPr>
          <p:spPr bwMode="auto">
            <a:xfrm>
              <a:off x="3657601" y="2470150"/>
              <a:ext cx="13716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 dirty="0"/>
                <a:t>Contractility</a:t>
              </a:r>
            </a:p>
          </p:txBody>
        </p:sp>
        <p:sp>
          <p:nvSpPr>
            <p:cNvPr id="26635" name="Text Box 11"/>
            <p:cNvSpPr txBox="1">
              <a:spLocks noChangeArrowheads="1"/>
            </p:cNvSpPr>
            <p:nvPr/>
          </p:nvSpPr>
          <p:spPr bwMode="auto">
            <a:xfrm>
              <a:off x="4267201" y="3489325"/>
              <a:ext cx="1600200" cy="625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Frank-Starling mechanism</a:t>
              </a:r>
            </a:p>
          </p:txBody>
        </p:sp>
        <p:sp>
          <p:nvSpPr>
            <p:cNvPr id="26636" name="Text Box 12"/>
            <p:cNvSpPr txBox="1">
              <a:spLocks noChangeArrowheads="1"/>
            </p:cNvSpPr>
            <p:nvPr/>
          </p:nvSpPr>
          <p:spPr bwMode="auto">
            <a:xfrm>
              <a:off x="4043363" y="4298950"/>
              <a:ext cx="5334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SV</a:t>
              </a:r>
            </a:p>
          </p:txBody>
        </p:sp>
        <p:sp>
          <p:nvSpPr>
            <p:cNvPr id="26637" name="Text Box 13"/>
            <p:cNvSpPr txBox="1">
              <a:spLocks noChangeArrowheads="1"/>
            </p:cNvSpPr>
            <p:nvPr/>
          </p:nvSpPr>
          <p:spPr bwMode="auto">
            <a:xfrm>
              <a:off x="2747963" y="4298950"/>
              <a:ext cx="5334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HR</a:t>
              </a:r>
            </a:p>
          </p:txBody>
        </p: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3509963" y="4984750"/>
              <a:ext cx="6096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CO</a:t>
              </a:r>
            </a:p>
          </p:txBody>
        </p:sp>
        <p:sp>
          <p:nvSpPr>
            <p:cNvPr id="26639" name="Text Box 15"/>
            <p:cNvSpPr txBox="1">
              <a:spLocks noChangeArrowheads="1"/>
            </p:cNvSpPr>
            <p:nvPr/>
          </p:nvSpPr>
          <p:spPr bwMode="auto">
            <a:xfrm>
              <a:off x="2789238" y="5989638"/>
              <a:ext cx="914400" cy="4127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2000" b="1"/>
                <a:t>MAP</a:t>
              </a:r>
            </a:p>
          </p:txBody>
        </p:sp>
        <p:sp>
          <p:nvSpPr>
            <p:cNvPr id="26640" name="Text Box 16"/>
            <p:cNvSpPr txBox="1">
              <a:spLocks noChangeArrowheads="1"/>
            </p:cNvSpPr>
            <p:nvPr/>
          </p:nvSpPr>
          <p:spPr bwMode="auto">
            <a:xfrm>
              <a:off x="7827963" y="2133600"/>
              <a:ext cx="1057275" cy="887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Fluid output (urine)</a:t>
              </a:r>
            </a:p>
          </p:txBody>
        </p:sp>
        <p:sp>
          <p:nvSpPr>
            <p:cNvPr id="26641" name="Text Box 17"/>
            <p:cNvSpPr txBox="1">
              <a:spLocks noChangeArrowheads="1"/>
            </p:cNvSpPr>
            <p:nvPr/>
          </p:nvSpPr>
          <p:spPr bwMode="auto">
            <a:xfrm>
              <a:off x="5029201" y="5883275"/>
              <a:ext cx="1295400" cy="625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 dirty="0"/>
                <a:t>Pressure diuresis</a:t>
              </a:r>
            </a:p>
          </p:txBody>
        </p:sp>
        <p:cxnSp>
          <p:nvCxnSpPr>
            <p:cNvPr id="26642" name="AutoShape 19"/>
            <p:cNvCxnSpPr>
              <a:cxnSpLocks noChangeShapeType="1"/>
              <a:stCxn id="26665" idx="1"/>
              <a:endCxn id="26631" idx="1"/>
            </p:cNvCxnSpPr>
            <p:nvPr/>
          </p:nvCxnSpPr>
          <p:spPr bwMode="auto">
            <a:xfrm rot="10800000" flipH="1" flipV="1">
              <a:off x="1712913" y="2157413"/>
              <a:ext cx="106363" cy="3011488"/>
            </a:xfrm>
            <a:prstGeom prst="bentConnector3">
              <a:avLst>
                <a:gd name="adj1" fmla="val -870153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3" name="AutoShape 20"/>
            <p:cNvCxnSpPr>
              <a:cxnSpLocks noChangeShapeType="1"/>
              <a:stCxn id="26630" idx="2"/>
              <a:endCxn id="26637" idx="0"/>
            </p:cNvCxnSpPr>
            <p:nvPr/>
          </p:nvCxnSpPr>
          <p:spPr bwMode="auto">
            <a:xfrm rot="16200000" flipH="1">
              <a:off x="2249488" y="3522663"/>
              <a:ext cx="879475" cy="652463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4" name="AutoShape 21"/>
            <p:cNvCxnSpPr>
              <a:cxnSpLocks noChangeShapeType="1"/>
              <a:stCxn id="26665" idx="3"/>
              <a:endCxn id="26634" idx="0"/>
            </p:cNvCxnSpPr>
            <p:nvPr/>
          </p:nvCxnSpPr>
          <p:spPr bwMode="auto">
            <a:xfrm>
              <a:off x="3195638" y="2157413"/>
              <a:ext cx="1147763" cy="303213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5" name="AutoShape 22"/>
            <p:cNvCxnSpPr>
              <a:cxnSpLocks noChangeShapeType="1"/>
              <a:stCxn id="26634" idx="2"/>
              <a:endCxn id="26636" idx="1"/>
            </p:cNvCxnSpPr>
            <p:nvPr/>
          </p:nvCxnSpPr>
          <p:spPr bwMode="auto">
            <a:xfrm rot="5400000">
              <a:off x="3370263" y="3509963"/>
              <a:ext cx="1636713" cy="309563"/>
            </a:xfrm>
            <a:prstGeom prst="bentConnector4">
              <a:avLst>
                <a:gd name="adj1" fmla="val 13866"/>
                <a:gd name="adj2" fmla="val 170769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6" name="AutoShape 23"/>
            <p:cNvCxnSpPr>
              <a:cxnSpLocks noChangeShapeType="1"/>
              <a:stCxn id="26631" idx="2"/>
              <a:endCxn id="26639" idx="0"/>
            </p:cNvCxnSpPr>
            <p:nvPr/>
          </p:nvCxnSpPr>
          <p:spPr bwMode="auto">
            <a:xfrm rot="16200000" flipH="1">
              <a:off x="2419351" y="5151438"/>
              <a:ext cx="619125" cy="103663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7" name="AutoShape 24"/>
            <p:cNvCxnSpPr>
              <a:cxnSpLocks noChangeShapeType="1"/>
              <a:stCxn id="26638" idx="2"/>
              <a:endCxn id="26639" idx="0"/>
            </p:cNvCxnSpPr>
            <p:nvPr/>
          </p:nvCxnSpPr>
          <p:spPr bwMode="auto">
            <a:xfrm rot="5400000">
              <a:off x="3221038" y="5386388"/>
              <a:ext cx="619125" cy="568325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8" name="AutoShape 25"/>
            <p:cNvCxnSpPr>
              <a:cxnSpLocks noChangeShapeType="1"/>
              <a:stCxn id="26635" idx="2"/>
              <a:endCxn id="26636" idx="3"/>
            </p:cNvCxnSpPr>
            <p:nvPr/>
          </p:nvCxnSpPr>
          <p:spPr bwMode="auto">
            <a:xfrm rot="5400000">
              <a:off x="4638279" y="4053284"/>
              <a:ext cx="367507" cy="490538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49" name="AutoShape 26"/>
            <p:cNvCxnSpPr>
              <a:cxnSpLocks noChangeShapeType="1"/>
              <a:stCxn id="26636" idx="2"/>
              <a:endCxn id="26638" idx="3"/>
            </p:cNvCxnSpPr>
            <p:nvPr/>
          </p:nvCxnSpPr>
          <p:spPr bwMode="auto">
            <a:xfrm rot="5400000">
              <a:off x="3971926" y="4832350"/>
              <a:ext cx="493713" cy="180975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0" name="AutoShape 27"/>
            <p:cNvCxnSpPr>
              <a:cxnSpLocks noChangeShapeType="1"/>
              <a:stCxn id="26637" idx="2"/>
              <a:endCxn id="26638" idx="1"/>
            </p:cNvCxnSpPr>
            <p:nvPr/>
          </p:nvCxnSpPr>
          <p:spPr bwMode="auto">
            <a:xfrm rot="16200000" flipH="1">
              <a:off x="3009901" y="4679950"/>
              <a:ext cx="493713" cy="485775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1" name="AutoShape 28"/>
            <p:cNvCxnSpPr>
              <a:cxnSpLocks noChangeShapeType="1"/>
              <a:stCxn id="26633" idx="2"/>
              <a:endCxn id="26632" idx="0"/>
            </p:cNvCxnSpPr>
            <p:nvPr/>
          </p:nvCxnSpPr>
          <p:spPr bwMode="auto">
            <a:xfrm>
              <a:off x="6322220" y="2211388"/>
              <a:ext cx="793" cy="684212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</p:cxnSp>
        <p:cxnSp>
          <p:nvCxnSpPr>
            <p:cNvPr id="26652" name="AutoShape 29"/>
            <p:cNvCxnSpPr>
              <a:cxnSpLocks noChangeShapeType="1"/>
              <a:stCxn id="26632" idx="2"/>
              <a:endCxn id="26635" idx="3"/>
            </p:cNvCxnSpPr>
            <p:nvPr/>
          </p:nvCxnSpPr>
          <p:spPr bwMode="auto">
            <a:xfrm rot="5400000">
              <a:off x="5825332" y="3304382"/>
              <a:ext cx="539750" cy="455612"/>
            </a:xfrm>
            <a:prstGeom prst="bentConnector2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3" name="AutoShape 30"/>
            <p:cNvCxnSpPr>
              <a:cxnSpLocks noChangeShapeType="1"/>
              <a:stCxn id="26629" idx="1"/>
              <a:endCxn id="26633" idx="3"/>
            </p:cNvCxnSpPr>
            <p:nvPr/>
          </p:nvCxnSpPr>
          <p:spPr bwMode="auto">
            <a:xfrm rot="10800000" flipV="1">
              <a:off x="7089776" y="1663700"/>
              <a:ext cx="728663" cy="365125"/>
            </a:xfrm>
            <a:prstGeom prst="bentConnector3">
              <a:avLst>
                <a:gd name="adj1" fmla="val 49889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4" name="AutoShape 31"/>
            <p:cNvCxnSpPr>
              <a:cxnSpLocks noChangeShapeType="1"/>
              <a:stCxn id="26640" idx="1"/>
              <a:endCxn id="26633" idx="3"/>
            </p:cNvCxnSpPr>
            <p:nvPr/>
          </p:nvCxnSpPr>
          <p:spPr bwMode="auto">
            <a:xfrm rot="10800000">
              <a:off x="7081839" y="2028033"/>
              <a:ext cx="746124" cy="549275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5" name="AutoShape 32"/>
            <p:cNvCxnSpPr>
              <a:cxnSpLocks noChangeShapeType="1"/>
              <a:stCxn id="26639" idx="3"/>
              <a:endCxn id="26641" idx="1"/>
            </p:cNvCxnSpPr>
            <p:nvPr/>
          </p:nvCxnSpPr>
          <p:spPr bwMode="auto">
            <a:xfrm>
              <a:off x="3713163" y="6196013"/>
              <a:ext cx="1306513" cy="0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</p:cxnSp>
        <p:cxnSp>
          <p:nvCxnSpPr>
            <p:cNvPr id="26656" name="AutoShape 33"/>
            <p:cNvCxnSpPr>
              <a:cxnSpLocks noChangeShapeType="1"/>
              <a:stCxn id="26641" idx="0"/>
              <a:endCxn id="26640" idx="2"/>
            </p:cNvCxnSpPr>
            <p:nvPr/>
          </p:nvCxnSpPr>
          <p:spPr bwMode="auto">
            <a:xfrm rot="5400000" flipH="1" flipV="1">
              <a:off x="5585620" y="3112294"/>
              <a:ext cx="2862262" cy="2679700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57" name="AutoShape 34"/>
            <p:cNvCxnSpPr>
              <a:cxnSpLocks noChangeShapeType="1"/>
              <a:stCxn id="26665" idx="1"/>
              <a:endCxn id="26637" idx="1"/>
            </p:cNvCxnSpPr>
            <p:nvPr/>
          </p:nvCxnSpPr>
          <p:spPr bwMode="auto">
            <a:xfrm rot="10800000" flipH="1" flipV="1">
              <a:off x="1712913" y="2157413"/>
              <a:ext cx="1025525" cy="2325688"/>
            </a:xfrm>
            <a:prstGeom prst="bentConnector3">
              <a:avLst>
                <a:gd name="adj1" fmla="val -56505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sp>
          <p:nvSpPr>
            <p:cNvPr id="26658" name="Text Box 37"/>
            <p:cNvSpPr txBox="1">
              <a:spLocks noChangeArrowheads="1"/>
            </p:cNvSpPr>
            <p:nvPr/>
          </p:nvSpPr>
          <p:spPr bwMode="auto">
            <a:xfrm>
              <a:off x="6019801" y="1114425"/>
              <a:ext cx="1444625" cy="4619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wrap="none" tIns="91440">
              <a:spAutoFit/>
            </a:bodyPr>
            <a:lstStyle/>
            <a:p>
              <a:r>
                <a:rPr lang="en-US" sz="2000" b="1"/>
                <a:t>Long term</a:t>
              </a:r>
            </a:p>
          </p:txBody>
        </p:sp>
        <p:sp>
          <p:nvSpPr>
            <p:cNvPr id="26659" name="Text Box 40"/>
            <p:cNvSpPr txBox="1">
              <a:spLocks noChangeArrowheads="1"/>
            </p:cNvSpPr>
            <p:nvPr/>
          </p:nvSpPr>
          <p:spPr bwMode="auto">
            <a:xfrm>
              <a:off x="655638" y="6013450"/>
              <a:ext cx="1676400" cy="366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Baroreceptors</a:t>
              </a:r>
            </a:p>
          </p:txBody>
        </p:sp>
        <p:cxnSp>
          <p:nvCxnSpPr>
            <p:cNvPr id="26660" name="AutoShape 41"/>
            <p:cNvCxnSpPr>
              <a:cxnSpLocks noChangeShapeType="1"/>
              <a:stCxn id="26639" idx="1"/>
              <a:endCxn id="26659" idx="3"/>
            </p:cNvCxnSpPr>
            <p:nvPr/>
          </p:nvCxnSpPr>
          <p:spPr bwMode="auto">
            <a:xfrm flipH="1">
              <a:off x="2341563" y="6196013"/>
              <a:ext cx="438150" cy="1588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</p:cxnSp>
        <p:sp>
          <p:nvSpPr>
            <p:cNvPr id="26661" name="Text Box 42"/>
            <p:cNvSpPr txBox="1">
              <a:spLocks noChangeArrowheads="1"/>
            </p:cNvSpPr>
            <p:nvPr/>
          </p:nvSpPr>
          <p:spPr bwMode="auto">
            <a:xfrm>
              <a:off x="1235076" y="1033463"/>
              <a:ext cx="2438400" cy="3698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CNS vasomotor center</a:t>
              </a:r>
            </a:p>
          </p:txBody>
        </p:sp>
        <p:cxnSp>
          <p:nvCxnSpPr>
            <p:cNvPr id="26662" name="AutoShape 43"/>
            <p:cNvCxnSpPr>
              <a:cxnSpLocks noChangeShapeType="1"/>
              <a:stCxn id="26659" idx="1"/>
              <a:endCxn id="26661" idx="1"/>
            </p:cNvCxnSpPr>
            <p:nvPr/>
          </p:nvCxnSpPr>
          <p:spPr bwMode="auto">
            <a:xfrm rot="10800000" flipH="1">
              <a:off x="646113" y="1219200"/>
              <a:ext cx="579438" cy="4978400"/>
            </a:xfrm>
            <a:prstGeom prst="bentConnector3">
              <a:avLst>
                <a:gd name="adj1" fmla="val -3781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26663" name="AutoShape 44"/>
            <p:cNvCxnSpPr>
              <a:cxnSpLocks noChangeShapeType="1"/>
              <a:stCxn id="26661" idx="2"/>
              <a:endCxn id="26665" idx="0"/>
            </p:cNvCxnSpPr>
            <p:nvPr/>
          </p:nvCxnSpPr>
          <p:spPr bwMode="auto">
            <a:xfrm>
              <a:off x="2454276" y="1412875"/>
              <a:ext cx="0" cy="422275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</p:cxnSp>
        <p:sp>
          <p:nvSpPr>
            <p:cNvPr id="26664" name="Line 45"/>
            <p:cNvSpPr>
              <a:spLocks noChangeShapeType="1"/>
            </p:cNvSpPr>
            <p:nvPr/>
          </p:nvSpPr>
          <p:spPr bwMode="auto">
            <a:xfrm>
              <a:off x="2103438" y="1403350"/>
              <a:ext cx="9525" cy="1404938"/>
            </a:xfrm>
            <a:prstGeom prst="line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  <p:txBody>
            <a:bodyPr t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26665" name="Text Box 6"/>
            <p:cNvSpPr txBox="1">
              <a:spLocks noChangeArrowheads="1"/>
            </p:cNvSpPr>
            <p:nvPr/>
          </p:nvSpPr>
          <p:spPr bwMode="auto">
            <a:xfrm>
              <a:off x="1722438" y="1844675"/>
              <a:ext cx="1463675" cy="625475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Sympathetic activity</a:t>
              </a:r>
            </a:p>
          </p:txBody>
        </p:sp>
        <p:sp>
          <p:nvSpPr>
            <p:cNvPr id="26666" name="Text Box 48"/>
            <p:cNvSpPr txBox="1">
              <a:spLocks noChangeArrowheads="1"/>
            </p:cNvSpPr>
            <p:nvPr/>
          </p:nvSpPr>
          <p:spPr bwMode="auto">
            <a:xfrm>
              <a:off x="4114801" y="774700"/>
              <a:ext cx="1403350" cy="887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r>
                <a:rPr lang="en-US" sz="1700"/>
                <a:t>Thirst</a:t>
              </a:r>
            </a:p>
            <a:p>
              <a:r>
                <a:rPr lang="en-US" sz="1700"/>
                <a:t>Aldosterone</a:t>
              </a:r>
            </a:p>
            <a:p>
              <a:r>
                <a:rPr lang="en-US" sz="1700"/>
                <a:t>Vasopressin</a:t>
              </a:r>
            </a:p>
          </p:txBody>
        </p:sp>
        <p:cxnSp>
          <p:nvCxnSpPr>
            <p:cNvPr id="26667" name="AutoShape 49"/>
            <p:cNvCxnSpPr>
              <a:cxnSpLocks noChangeShapeType="1"/>
              <a:stCxn id="26661" idx="3"/>
              <a:endCxn id="26666" idx="1"/>
            </p:cNvCxnSpPr>
            <p:nvPr/>
          </p:nvCxnSpPr>
          <p:spPr bwMode="auto">
            <a:xfrm>
              <a:off x="3683001" y="1219200"/>
              <a:ext cx="422275" cy="0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 type="stealth" w="lg" len="lg"/>
            </a:ln>
          </p:spPr>
        </p:cxnSp>
        <p:cxnSp>
          <p:nvCxnSpPr>
            <p:cNvPr id="26668" name="AutoShape 50"/>
            <p:cNvCxnSpPr>
              <a:cxnSpLocks noChangeShapeType="1"/>
              <a:stCxn id="26666" idx="2"/>
              <a:endCxn id="26633" idx="1"/>
            </p:cNvCxnSpPr>
            <p:nvPr/>
          </p:nvCxnSpPr>
          <p:spPr bwMode="auto">
            <a:xfrm rot="16200000" flipH="1">
              <a:off x="5006976" y="1481138"/>
              <a:ext cx="357188" cy="738188"/>
            </a:xfrm>
            <a:prstGeom prst="bentConnector2">
              <a:avLst/>
            </a:prstGeom>
            <a:noFill/>
            <a:ln w="15875">
              <a:solidFill>
                <a:schemeClr val="tx2"/>
              </a:solidFill>
              <a:miter lim="800000"/>
              <a:headEnd/>
              <a:tailEnd type="stealth" w="lg" len="lg"/>
            </a:ln>
          </p:spPr>
        </p:cxnSp>
        <p:sp>
          <p:nvSpPr>
            <p:cNvPr id="45" name="Freeform 44"/>
            <p:cNvSpPr/>
            <p:nvPr/>
          </p:nvSpPr>
          <p:spPr bwMode="auto">
            <a:xfrm>
              <a:off x="5168900" y="990600"/>
              <a:ext cx="3817784" cy="2286000"/>
            </a:xfrm>
            <a:custGeom>
              <a:avLst/>
              <a:gdLst>
                <a:gd name="connsiteX0" fmla="*/ 850490 w 4697362"/>
                <a:gd name="connsiteY0" fmla="*/ 277761 h 3507658"/>
                <a:gd name="connsiteX1" fmla="*/ 4154129 w 4697362"/>
                <a:gd name="connsiteY1" fmla="*/ 498987 h 3507658"/>
                <a:gd name="connsiteX2" fmla="*/ 4095136 w 4697362"/>
                <a:gd name="connsiteY2" fmla="*/ 3271684 h 3507658"/>
                <a:gd name="connsiteX3" fmla="*/ 540774 w 4697362"/>
                <a:gd name="connsiteY3" fmla="*/ 1914832 h 3507658"/>
                <a:gd name="connsiteX4" fmla="*/ 850490 w 4697362"/>
                <a:gd name="connsiteY4" fmla="*/ 277761 h 3507658"/>
                <a:gd name="connsiteX0" fmla="*/ 597309 w 4441722"/>
                <a:gd name="connsiteY0" fmla="*/ 277761 h 3533468"/>
                <a:gd name="connsiteX1" fmla="*/ 3900948 w 4441722"/>
                <a:gd name="connsiteY1" fmla="*/ 498987 h 3533468"/>
                <a:gd name="connsiteX2" fmla="*/ 3841955 w 4441722"/>
                <a:gd name="connsiteY2" fmla="*/ 3271684 h 3533468"/>
                <a:gd name="connsiteX3" fmla="*/ 540774 w 4441722"/>
                <a:gd name="connsiteY3" fmla="*/ 2069690 h 3533468"/>
                <a:gd name="connsiteX4" fmla="*/ 597309 w 4441722"/>
                <a:gd name="connsiteY4" fmla="*/ 277761 h 3533468"/>
                <a:gd name="connsiteX0" fmla="*/ 560029 w 4404442"/>
                <a:gd name="connsiteY0" fmla="*/ 277761 h 3546168"/>
                <a:gd name="connsiteX1" fmla="*/ 3863668 w 4404442"/>
                <a:gd name="connsiteY1" fmla="*/ 498987 h 3546168"/>
                <a:gd name="connsiteX2" fmla="*/ 3804675 w 4404442"/>
                <a:gd name="connsiteY2" fmla="*/ 3271684 h 3546168"/>
                <a:gd name="connsiteX3" fmla="*/ 2027494 w 4404442"/>
                <a:gd name="connsiteY3" fmla="*/ 2145890 h 3546168"/>
                <a:gd name="connsiteX4" fmla="*/ 503494 w 4404442"/>
                <a:gd name="connsiteY4" fmla="*/ 2069690 h 3546168"/>
                <a:gd name="connsiteX5" fmla="*/ 560029 w 4404442"/>
                <a:gd name="connsiteY5" fmla="*/ 277761 h 3546168"/>
                <a:gd name="connsiteX0" fmla="*/ 533400 w 4218039"/>
                <a:gd name="connsiteY0" fmla="*/ 241300 h 3489223"/>
                <a:gd name="connsiteX1" fmla="*/ 3677265 w 4218039"/>
                <a:gd name="connsiteY1" fmla="*/ 585429 h 3489223"/>
                <a:gd name="connsiteX2" fmla="*/ 3778046 w 4218039"/>
                <a:gd name="connsiteY2" fmla="*/ 3235223 h 3489223"/>
                <a:gd name="connsiteX3" fmla="*/ 2000865 w 4218039"/>
                <a:gd name="connsiteY3" fmla="*/ 2109429 h 3489223"/>
                <a:gd name="connsiteX4" fmla="*/ 476865 w 4218039"/>
                <a:gd name="connsiteY4" fmla="*/ 2033229 h 3489223"/>
                <a:gd name="connsiteX5" fmla="*/ 533400 w 4218039"/>
                <a:gd name="connsiteY5" fmla="*/ 241300 h 3489223"/>
                <a:gd name="connsiteX0" fmla="*/ 698500 w 3826797"/>
                <a:gd name="connsiteY0" fmla="*/ 241300 h 3449894"/>
                <a:gd name="connsiteX1" fmla="*/ 3365500 w 3826797"/>
                <a:gd name="connsiteY1" fmla="*/ 546100 h 3449894"/>
                <a:gd name="connsiteX2" fmla="*/ 3466281 w 3826797"/>
                <a:gd name="connsiteY2" fmla="*/ 3195894 h 3449894"/>
                <a:gd name="connsiteX3" fmla="*/ 1689100 w 3826797"/>
                <a:gd name="connsiteY3" fmla="*/ 2070100 h 3449894"/>
                <a:gd name="connsiteX4" fmla="*/ 165100 w 3826797"/>
                <a:gd name="connsiteY4" fmla="*/ 1993900 h 3449894"/>
                <a:gd name="connsiteX5" fmla="*/ 698500 w 3826797"/>
                <a:gd name="connsiteY5" fmla="*/ 241300 h 3449894"/>
                <a:gd name="connsiteX0" fmla="*/ 774700 w 3902997"/>
                <a:gd name="connsiteY0" fmla="*/ 215900 h 3424494"/>
                <a:gd name="connsiteX1" fmla="*/ 3441700 w 3902997"/>
                <a:gd name="connsiteY1" fmla="*/ 520700 h 3424494"/>
                <a:gd name="connsiteX2" fmla="*/ 3542481 w 3902997"/>
                <a:gd name="connsiteY2" fmla="*/ 3170494 h 3424494"/>
                <a:gd name="connsiteX3" fmla="*/ 1765300 w 3902997"/>
                <a:gd name="connsiteY3" fmla="*/ 2044700 h 3424494"/>
                <a:gd name="connsiteX4" fmla="*/ 165100 w 3902997"/>
                <a:gd name="connsiteY4" fmla="*/ 1816099 h 3424494"/>
                <a:gd name="connsiteX5" fmla="*/ 774700 w 3902997"/>
                <a:gd name="connsiteY5" fmla="*/ 215900 h 3424494"/>
                <a:gd name="connsiteX0" fmla="*/ 774700 w 3902997"/>
                <a:gd name="connsiteY0" fmla="*/ 215900 h 3513394"/>
                <a:gd name="connsiteX1" fmla="*/ 3441700 w 3902997"/>
                <a:gd name="connsiteY1" fmla="*/ 520700 h 3513394"/>
                <a:gd name="connsiteX2" fmla="*/ 3542481 w 3902997"/>
                <a:gd name="connsiteY2" fmla="*/ 3170494 h 3513394"/>
                <a:gd name="connsiteX3" fmla="*/ 2451100 w 3902997"/>
                <a:gd name="connsiteY3" fmla="*/ 2578099 h 3513394"/>
                <a:gd name="connsiteX4" fmla="*/ 1765300 w 3902997"/>
                <a:gd name="connsiteY4" fmla="*/ 2044700 h 3513394"/>
                <a:gd name="connsiteX5" fmla="*/ 165100 w 3902997"/>
                <a:gd name="connsiteY5" fmla="*/ 1816099 h 3513394"/>
                <a:gd name="connsiteX6" fmla="*/ 774700 w 3902997"/>
                <a:gd name="connsiteY6" fmla="*/ 215900 h 3513394"/>
                <a:gd name="connsiteX0" fmla="*/ 774700 w 3898900"/>
                <a:gd name="connsiteY0" fmla="*/ 215900 h 3073399"/>
                <a:gd name="connsiteX1" fmla="*/ 3441700 w 3898900"/>
                <a:gd name="connsiteY1" fmla="*/ 520700 h 3073399"/>
                <a:gd name="connsiteX2" fmla="*/ 3517900 w 3898900"/>
                <a:gd name="connsiteY2" fmla="*/ 2730499 h 3073399"/>
                <a:gd name="connsiteX3" fmla="*/ 2451100 w 3898900"/>
                <a:gd name="connsiteY3" fmla="*/ 2578099 h 3073399"/>
                <a:gd name="connsiteX4" fmla="*/ 1765300 w 3898900"/>
                <a:gd name="connsiteY4" fmla="*/ 2044700 h 3073399"/>
                <a:gd name="connsiteX5" fmla="*/ 165100 w 3898900"/>
                <a:gd name="connsiteY5" fmla="*/ 1816099 h 3073399"/>
                <a:gd name="connsiteX6" fmla="*/ 774700 w 3898900"/>
                <a:gd name="connsiteY6" fmla="*/ 215900 h 3073399"/>
                <a:gd name="connsiteX0" fmla="*/ 774700 w 3898900"/>
                <a:gd name="connsiteY0" fmla="*/ 215900 h 3098799"/>
                <a:gd name="connsiteX1" fmla="*/ 3441700 w 3898900"/>
                <a:gd name="connsiteY1" fmla="*/ 520700 h 3098799"/>
                <a:gd name="connsiteX2" fmla="*/ 3517900 w 3898900"/>
                <a:gd name="connsiteY2" fmla="*/ 2730499 h 3098799"/>
                <a:gd name="connsiteX3" fmla="*/ 2298700 w 3898900"/>
                <a:gd name="connsiteY3" fmla="*/ 2730500 h 3098799"/>
                <a:gd name="connsiteX4" fmla="*/ 1765300 w 3898900"/>
                <a:gd name="connsiteY4" fmla="*/ 2044700 h 3098799"/>
                <a:gd name="connsiteX5" fmla="*/ 165100 w 3898900"/>
                <a:gd name="connsiteY5" fmla="*/ 1816099 h 3098799"/>
                <a:gd name="connsiteX6" fmla="*/ 774700 w 3898900"/>
                <a:gd name="connsiteY6" fmla="*/ 215900 h 3098799"/>
                <a:gd name="connsiteX0" fmla="*/ 774700 w 3898900"/>
                <a:gd name="connsiteY0" fmla="*/ 215900 h 3022599"/>
                <a:gd name="connsiteX1" fmla="*/ 3441700 w 3898900"/>
                <a:gd name="connsiteY1" fmla="*/ 444500 h 3022599"/>
                <a:gd name="connsiteX2" fmla="*/ 3517900 w 3898900"/>
                <a:gd name="connsiteY2" fmla="*/ 2654299 h 3022599"/>
                <a:gd name="connsiteX3" fmla="*/ 2298700 w 3898900"/>
                <a:gd name="connsiteY3" fmla="*/ 2654300 h 3022599"/>
                <a:gd name="connsiteX4" fmla="*/ 1765300 w 3898900"/>
                <a:gd name="connsiteY4" fmla="*/ 1968500 h 3022599"/>
                <a:gd name="connsiteX5" fmla="*/ 165100 w 3898900"/>
                <a:gd name="connsiteY5" fmla="*/ 1739899 h 3022599"/>
                <a:gd name="connsiteX6" fmla="*/ 774700 w 3898900"/>
                <a:gd name="connsiteY6" fmla="*/ 215900 h 3022599"/>
                <a:gd name="connsiteX0" fmla="*/ 774700 w 3721100"/>
                <a:gd name="connsiteY0" fmla="*/ 279400 h 3086099"/>
                <a:gd name="connsiteX1" fmla="*/ 1841500 w 3721100"/>
                <a:gd name="connsiteY1" fmla="*/ 127000 h 3086099"/>
                <a:gd name="connsiteX2" fmla="*/ 3441700 w 3721100"/>
                <a:gd name="connsiteY2" fmla="*/ 508000 h 3086099"/>
                <a:gd name="connsiteX3" fmla="*/ 3517900 w 3721100"/>
                <a:gd name="connsiteY3" fmla="*/ 2717799 h 3086099"/>
                <a:gd name="connsiteX4" fmla="*/ 2298700 w 3721100"/>
                <a:gd name="connsiteY4" fmla="*/ 2717800 h 3086099"/>
                <a:gd name="connsiteX5" fmla="*/ 1765300 w 3721100"/>
                <a:gd name="connsiteY5" fmla="*/ 2032000 h 3086099"/>
                <a:gd name="connsiteX6" fmla="*/ 165100 w 3721100"/>
                <a:gd name="connsiteY6" fmla="*/ 1803399 h 3086099"/>
                <a:gd name="connsiteX7" fmla="*/ 774700 w 3721100"/>
                <a:gd name="connsiteY7" fmla="*/ 279400 h 3086099"/>
                <a:gd name="connsiteX0" fmla="*/ 774700 w 3721100"/>
                <a:gd name="connsiteY0" fmla="*/ 279400 h 3086099"/>
                <a:gd name="connsiteX1" fmla="*/ 1841500 w 3721100"/>
                <a:gd name="connsiteY1" fmla="*/ 127000 h 3086099"/>
                <a:gd name="connsiteX2" fmla="*/ 3441700 w 3721100"/>
                <a:gd name="connsiteY2" fmla="*/ 508000 h 3086099"/>
                <a:gd name="connsiteX3" fmla="*/ 3517900 w 3721100"/>
                <a:gd name="connsiteY3" fmla="*/ 2717799 h 3086099"/>
                <a:gd name="connsiteX4" fmla="*/ 2298700 w 3721100"/>
                <a:gd name="connsiteY4" fmla="*/ 2717800 h 3086099"/>
                <a:gd name="connsiteX5" fmla="*/ 1765300 w 3721100"/>
                <a:gd name="connsiteY5" fmla="*/ 2032000 h 3086099"/>
                <a:gd name="connsiteX6" fmla="*/ 165100 w 3721100"/>
                <a:gd name="connsiteY6" fmla="*/ 1803399 h 3086099"/>
                <a:gd name="connsiteX7" fmla="*/ 774700 w 3721100"/>
                <a:gd name="connsiteY7" fmla="*/ 279400 h 3086099"/>
                <a:gd name="connsiteX0" fmla="*/ 774700 w 3721100"/>
                <a:gd name="connsiteY0" fmla="*/ 279400 h 3086099"/>
                <a:gd name="connsiteX1" fmla="*/ 1841500 w 3721100"/>
                <a:gd name="connsiteY1" fmla="*/ 127000 h 3086099"/>
                <a:gd name="connsiteX2" fmla="*/ 3441700 w 3721100"/>
                <a:gd name="connsiteY2" fmla="*/ 508000 h 3086099"/>
                <a:gd name="connsiteX3" fmla="*/ 3517900 w 3721100"/>
                <a:gd name="connsiteY3" fmla="*/ 2717799 h 3086099"/>
                <a:gd name="connsiteX4" fmla="*/ 2298700 w 3721100"/>
                <a:gd name="connsiteY4" fmla="*/ 2717800 h 3086099"/>
                <a:gd name="connsiteX5" fmla="*/ 1765300 w 3721100"/>
                <a:gd name="connsiteY5" fmla="*/ 2032000 h 3086099"/>
                <a:gd name="connsiteX6" fmla="*/ 165100 w 3721100"/>
                <a:gd name="connsiteY6" fmla="*/ 1803399 h 3086099"/>
                <a:gd name="connsiteX7" fmla="*/ 774700 w 3721100"/>
                <a:gd name="connsiteY7" fmla="*/ 279400 h 3086099"/>
                <a:gd name="connsiteX0" fmla="*/ 774700 w 3721100"/>
                <a:gd name="connsiteY0" fmla="*/ 152400 h 2959099"/>
                <a:gd name="connsiteX1" fmla="*/ 1841500 w 3721100"/>
                <a:gd name="connsiteY1" fmla="*/ 0 h 2959099"/>
                <a:gd name="connsiteX2" fmla="*/ 3441700 w 3721100"/>
                <a:gd name="connsiteY2" fmla="*/ 381000 h 2959099"/>
                <a:gd name="connsiteX3" fmla="*/ 3517900 w 3721100"/>
                <a:gd name="connsiteY3" fmla="*/ 2590799 h 2959099"/>
                <a:gd name="connsiteX4" fmla="*/ 2298700 w 3721100"/>
                <a:gd name="connsiteY4" fmla="*/ 2590800 h 2959099"/>
                <a:gd name="connsiteX5" fmla="*/ 1765300 w 3721100"/>
                <a:gd name="connsiteY5" fmla="*/ 1905000 h 2959099"/>
                <a:gd name="connsiteX6" fmla="*/ 165100 w 3721100"/>
                <a:gd name="connsiteY6" fmla="*/ 1676399 h 2959099"/>
                <a:gd name="connsiteX7" fmla="*/ 774700 w 3721100"/>
                <a:gd name="connsiteY7" fmla="*/ 152400 h 2959099"/>
                <a:gd name="connsiteX0" fmla="*/ 774700 w 3721100"/>
                <a:gd name="connsiteY0" fmla="*/ 0 h 2806699"/>
                <a:gd name="connsiteX1" fmla="*/ 3441700 w 3721100"/>
                <a:gd name="connsiteY1" fmla="*/ 228600 h 2806699"/>
                <a:gd name="connsiteX2" fmla="*/ 3517900 w 3721100"/>
                <a:gd name="connsiteY2" fmla="*/ 2438399 h 2806699"/>
                <a:gd name="connsiteX3" fmla="*/ 2298700 w 3721100"/>
                <a:gd name="connsiteY3" fmla="*/ 2438400 h 2806699"/>
                <a:gd name="connsiteX4" fmla="*/ 1765300 w 3721100"/>
                <a:gd name="connsiteY4" fmla="*/ 1752600 h 2806699"/>
                <a:gd name="connsiteX5" fmla="*/ 165100 w 3721100"/>
                <a:gd name="connsiteY5" fmla="*/ 1523999 h 2806699"/>
                <a:gd name="connsiteX6" fmla="*/ 774700 w 3721100"/>
                <a:gd name="connsiteY6" fmla="*/ 0 h 2806699"/>
                <a:gd name="connsiteX0" fmla="*/ 647700 w 3746500"/>
                <a:gd name="connsiteY0" fmla="*/ 0 h 2654299"/>
                <a:gd name="connsiteX1" fmla="*/ 3467100 w 3746500"/>
                <a:gd name="connsiteY1" fmla="*/ 76200 h 2654299"/>
                <a:gd name="connsiteX2" fmla="*/ 3543300 w 3746500"/>
                <a:gd name="connsiteY2" fmla="*/ 2285999 h 2654299"/>
                <a:gd name="connsiteX3" fmla="*/ 2324100 w 3746500"/>
                <a:gd name="connsiteY3" fmla="*/ 2286000 h 2654299"/>
                <a:gd name="connsiteX4" fmla="*/ 1790700 w 3746500"/>
                <a:gd name="connsiteY4" fmla="*/ 1600200 h 2654299"/>
                <a:gd name="connsiteX5" fmla="*/ 190500 w 3746500"/>
                <a:gd name="connsiteY5" fmla="*/ 1371599 h 2654299"/>
                <a:gd name="connsiteX6" fmla="*/ 647700 w 3746500"/>
                <a:gd name="connsiteY6" fmla="*/ 0 h 2654299"/>
                <a:gd name="connsiteX0" fmla="*/ 647700 w 3746500"/>
                <a:gd name="connsiteY0" fmla="*/ 0 h 2666999"/>
                <a:gd name="connsiteX1" fmla="*/ 3467100 w 3746500"/>
                <a:gd name="connsiteY1" fmla="*/ 0 h 2666999"/>
                <a:gd name="connsiteX2" fmla="*/ 3543300 w 3746500"/>
                <a:gd name="connsiteY2" fmla="*/ 2285999 h 2666999"/>
                <a:gd name="connsiteX3" fmla="*/ 2324100 w 3746500"/>
                <a:gd name="connsiteY3" fmla="*/ 2286000 h 2666999"/>
                <a:gd name="connsiteX4" fmla="*/ 1790700 w 3746500"/>
                <a:gd name="connsiteY4" fmla="*/ 1600200 h 2666999"/>
                <a:gd name="connsiteX5" fmla="*/ 190500 w 3746500"/>
                <a:gd name="connsiteY5" fmla="*/ 1371599 h 2666999"/>
                <a:gd name="connsiteX6" fmla="*/ 647700 w 3746500"/>
                <a:gd name="connsiteY6" fmla="*/ 0 h 2666999"/>
                <a:gd name="connsiteX0" fmla="*/ 698500 w 3797300"/>
                <a:gd name="connsiteY0" fmla="*/ 0 h 2666999"/>
                <a:gd name="connsiteX1" fmla="*/ 3517900 w 3797300"/>
                <a:gd name="connsiteY1" fmla="*/ 0 h 2666999"/>
                <a:gd name="connsiteX2" fmla="*/ 3594100 w 3797300"/>
                <a:gd name="connsiteY2" fmla="*/ 2285999 h 2666999"/>
                <a:gd name="connsiteX3" fmla="*/ 2374900 w 3797300"/>
                <a:gd name="connsiteY3" fmla="*/ 2286000 h 2666999"/>
                <a:gd name="connsiteX4" fmla="*/ 1841500 w 3797300"/>
                <a:gd name="connsiteY4" fmla="*/ 1600200 h 2666999"/>
                <a:gd name="connsiteX5" fmla="*/ 241300 w 3797300"/>
                <a:gd name="connsiteY5" fmla="*/ 1371599 h 2666999"/>
                <a:gd name="connsiteX6" fmla="*/ 393700 w 3797300"/>
                <a:gd name="connsiteY6" fmla="*/ 533400 h 2666999"/>
                <a:gd name="connsiteX7" fmla="*/ 698500 w 3797300"/>
                <a:gd name="connsiteY7" fmla="*/ 0 h 2666999"/>
                <a:gd name="connsiteX0" fmla="*/ 698500 w 3797300"/>
                <a:gd name="connsiteY0" fmla="*/ 0 h 2286000"/>
                <a:gd name="connsiteX1" fmla="*/ 3517900 w 3797300"/>
                <a:gd name="connsiteY1" fmla="*/ 0 h 2286000"/>
                <a:gd name="connsiteX2" fmla="*/ 3594100 w 3797300"/>
                <a:gd name="connsiteY2" fmla="*/ 2285999 h 2286000"/>
                <a:gd name="connsiteX3" fmla="*/ 2374900 w 3797300"/>
                <a:gd name="connsiteY3" fmla="*/ 2286000 h 2286000"/>
                <a:gd name="connsiteX4" fmla="*/ 1841500 w 3797300"/>
                <a:gd name="connsiteY4" fmla="*/ 1600200 h 2286000"/>
                <a:gd name="connsiteX5" fmla="*/ 241300 w 3797300"/>
                <a:gd name="connsiteY5" fmla="*/ 1371599 h 2286000"/>
                <a:gd name="connsiteX6" fmla="*/ 393700 w 3797300"/>
                <a:gd name="connsiteY6" fmla="*/ 533400 h 2286000"/>
                <a:gd name="connsiteX7" fmla="*/ 698500 w 3797300"/>
                <a:gd name="connsiteY7" fmla="*/ 0 h 2286000"/>
                <a:gd name="connsiteX0" fmla="*/ 698500 w 3594100"/>
                <a:gd name="connsiteY0" fmla="*/ 0 h 2286000"/>
                <a:gd name="connsiteX1" fmla="*/ 3517900 w 3594100"/>
                <a:gd name="connsiteY1" fmla="*/ 0 h 2286000"/>
                <a:gd name="connsiteX2" fmla="*/ 3594100 w 3594100"/>
                <a:gd name="connsiteY2" fmla="*/ 2285999 h 2286000"/>
                <a:gd name="connsiteX3" fmla="*/ 2374900 w 3594100"/>
                <a:gd name="connsiteY3" fmla="*/ 2286000 h 2286000"/>
                <a:gd name="connsiteX4" fmla="*/ 1841500 w 3594100"/>
                <a:gd name="connsiteY4" fmla="*/ 1600200 h 2286000"/>
                <a:gd name="connsiteX5" fmla="*/ 241300 w 3594100"/>
                <a:gd name="connsiteY5" fmla="*/ 1371599 h 2286000"/>
                <a:gd name="connsiteX6" fmla="*/ 393700 w 3594100"/>
                <a:gd name="connsiteY6" fmla="*/ 533400 h 2286000"/>
                <a:gd name="connsiteX7" fmla="*/ 698500 w 3594100"/>
                <a:gd name="connsiteY7" fmla="*/ 0 h 2286000"/>
                <a:gd name="connsiteX0" fmla="*/ 698500 w 3594100"/>
                <a:gd name="connsiteY0" fmla="*/ 0 h 2286000"/>
                <a:gd name="connsiteX1" fmla="*/ 3517900 w 3594100"/>
                <a:gd name="connsiteY1" fmla="*/ 0 h 2286000"/>
                <a:gd name="connsiteX2" fmla="*/ 3594100 w 3594100"/>
                <a:gd name="connsiteY2" fmla="*/ 2209800 h 2286000"/>
                <a:gd name="connsiteX3" fmla="*/ 2374900 w 3594100"/>
                <a:gd name="connsiteY3" fmla="*/ 2286000 h 2286000"/>
                <a:gd name="connsiteX4" fmla="*/ 1841500 w 3594100"/>
                <a:gd name="connsiteY4" fmla="*/ 1600200 h 2286000"/>
                <a:gd name="connsiteX5" fmla="*/ 241300 w 3594100"/>
                <a:gd name="connsiteY5" fmla="*/ 1371599 h 2286000"/>
                <a:gd name="connsiteX6" fmla="*/ 393700 w 3594100"/>
                <a:gd name="connsiteY6" fmla="*/ 533400 h 2286000"/>
                <a:gd name="connsiteX7" fmla="*/ 698500 w 3594100"/>
                <a:gd name="connsiteY7" fmla="*/ 0 h 2286000"/>
                <a:gd name="connsiteX0" fmla="*/ 698500 w 3741584"/>
                <a:gd name="connsiteY0" fmla="*/ 0 h 2286000"/>
                <a:gd name="connsiteX1" fmla="*/ 3517900 w 3741584"/>
                <a:gd name="connsiteY1" fmla="*/ 0 h 2286000"/>
                <a:gd name="connsiteX2" fmla="*/ 3741584 w 3741584"/>
                <a:gd name="connsiteY2" fmla="*/ 2254045 h 2286000"/>
                <a:gd name="connsiteX3" fmla="*/ 2374900 w 3741584"/>
                <a:gd name="connsiteY3" fmla="*/ 2286000 h 2286000"/>
                <a:gd name="connsiteX4" fmla="*/ 1841500 w 3741584"/>
                <a:gd name="connsiteY4" fmla="*/ 1600200 h 2286000"/>
                <a:gd name="connsiteX5" fmla="*/ 241300 w 3741584"/>
                <a:gd name="connsiteY5" fmla="*/ 1371599 h 2286000"/>
                <a:gd name="connsiteX6" fmla="*/ 393700 w 3741584"/>
                <a:gd name="connsiteY6" fmla="*/ 533400 h 2286000"/>
                <a:gd name="connsiteX7" fmla="*/ 698500 w 3741584"/>
                <a:gd name="connsiteY7" fmla="*/ 0 h 2286000"/>
                <a:gd name="connsiteX0" fmla="*/ 698500 w 3741584"/>
                <a:gd name="connsiteY0" fmla="*/ 0 h 2286000"/>
                <a:gd name="connsiteX1" fmla="*/ 3680133 w 3741584"/>
                <a:gd name="connsiteY1" fmla="*/ 0 h 2286000"/>
                <a:gd name="connsiteX2" fmla="*/ 3741584 w 3741584"/>
                <a:gd name="connsiteY2" fmla="*/ 2254045 h 2286000"/>
                <a:gd name="connsiteX3" fmla="*/ 2374900 w 3741584"/>
                <a:gd name="connsiteY3" fmla="*/ 2286000 h 2286000"/>
                <a:gd name="connsiteX4" fmla="*/ 1841500 w 3741584"/>
                <a:gd name="connsiteY4" fmla="*/ 1600200 h 2286000"/>
                <a:gd name="connsiteX5" fmla="*/ 241300 w 3741584"/>
                <a:gd name="connsiteY5" fmla="*/ 1371599 h 2286000"/>
                <a:gd name="connsiteX6" fmla="*/ 393700 w 3741584"/>
                <a:gd name="connsiteY6" fmla="*/ 533400 h 2286000"/>
                <a:gd name="connsiteX7" fmla="*/ 698500 w 3741584"/>
                <a:gd name="connsiteY7" fmla="*/ 0 h 2286000"/>
                <a:gd name="connsiteX0" fmla="*/ 774700 w 3817784"/>
                <a:gd name="connsiteY0" fmla="*/ 0 h 2286000"/>
                <a:gd name="connsiteX1" fmla="*/ 3756333 w 3817784"/>
                <a:gd name="connsiteY1" fmla="*/ 0 h 2286000"/>
                <a:gd name="connsiteX2" fmla="*/ 3817784 w 3817784"/>
                <a:gd name="connsiteY2" fmla="*/ 2254045 h 2286000"/>
                <a:gd name="connsiteX3" fmla="*/ 2451100 w 3817784"/>
                <a:gd name="connsiteY3" fmla="*/ 2286000 h 2286000"/>
                <a:gd name="connsiteX4" fmla="*/ 1917700 w 3817784"/>
                <a:gd name="connsiteY4" fmla="*/ 1600200 h 2286000"/>
                <a:gd name="connsiteX5" fmla="*/ 241300 w 3817784"/>
                <a:gd name="connsiteY5" fmla="*/ 1371600 h 2286000"/>
                <a:gd name="connsiteX6" fmla="*/ 469900 w 3817784"/>
                <a:gd name="connsiteY6" fmla="*/ 533400 h 2286000"/>
                <a:gd name="connsiteX7" fmla="*/ 774700 w 3817784"/>
                <a:gd name="connsiteY7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7784" h="2286000">
                  <a:moveTo>
                    <a:pt x="774700" y="0"/>
                  </a:moveTo>
                  <a:lnTo>
                    <a:pt x="3756333" y="0"/>
                  </a:lnTo>
                  <a:lnTo>
                    <a:pt x="3817784" y="2254045"/>
                  </a:lnTo>
                  <a:lnTo>
                    <a:pt x="2451100" y="2286000"/>
                  </a:lnTo>
                  <a:cubicBezTo>
                    <a:pt x="2159000" y="2171700"/>
                    <a:pt x="2286000" y="1752600"/>
                    <a:pt x="1917700" y="1600200"/>
                  </a:cubicBezTo>
                  <a:cubicBezTo>
                    <a:pt x="1549400" y="1447800"/>
                    <a:pt x="482600" y="1549400"/>
                    <a:pt x="241300" y="1371600"/>
                  </a:cubicBezTo>
                  <a:cubicBezTo>
                    <a:pt x="0" y="1193800"/>
                    <a:pt x="381000" y="762000"/>
                    <a:pt x="469900" y="533400"/>
                  </a:cubicBezTo>
                  <a:cubicBezTo>
                    <a:pt x="558800" y="304800"/>
                    <a:pt x="253181" y="75790"/>
                    <a:pt x="774700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228600"/>
            <a:ext cx="3571875" cy="368300"/>
          </a:xfrm>
          <a:ln cap="flat"/>
        </p:spPr>
        <p:txBody>
          <a:bodyPr/>
          <a:lstStyle/>
          <a:p>
            <a:pPr eaLnBrk="1" hangingPunct="1"/>
            <a:r>
              <a:rPr lang="en-US" dirty="0" smtClean="0"/>
              <a:t>Carotid sinus pressure response</a:t>
            </a:r>
          </a:p>
        </p:txBody>
      </p:sp>
      <p:sp>
        <p:nvSpPr>
          <p:cNvPr id="8195" name="Text Box 53"/>
          <p:cNvSpPr txBox="1">
            <a:spLocks noChangeArrowheads="1"/>
          </p:cNvSpPr>
          <p:nvPr/>
        </p:nvSpPr>
        <p:spPr bwMode="auto">
          <a:xfrm flipH="1">
            <a:off x="1576388" y="4738688"/>
            <a:ext cx="2738437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Arterial pressure, mm Hg</a:t>
            </a:r>
          </a:p>
        </p:txBody>
      </p:sp>
      <p:sp>
        <p:nvSpPr>
          <p:cNvPr id="8196" name="Text Box 97"/>
          <p:cNvSpPr txBox="1">
            <a:spLocks noChangeArrowheads="1"/>
          </p:cNvSpPr>
          <p:nvPr/>
        </p:nvSpPr>
        <p:spPr bwMode="auto">
          <a:xfrm rot="16200000">
            <a:off x="-1262856" y="2483644"/>
            <a:ext cx="35052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00"/>
              <a:t>Impulses/sec carotid sinus nerve</a:t>
            </a:r>
          </a:p>
        </p:txBody>
      </p:sp>
      <p:grpSp>
        <p:nvGrpSpPr>
          <p:cNvPr id="8197" name="Group 198"/>
          <p:cNvGrpSpPr>
            <a:grpSpLocks/>
          </p:cNvGrpSpPr>
          <p:nvPr/>
        </p:nvGrpSpPr>
        <p:grpSpPr bwMode="auto">
          <a:xfrm>
            <a:off x="808038" y="1066800"/>
            <a:ext cx="4325937" cy="3521075"/>
            <a:chOff x="1440" y="816"/>
            <a:chExt cx="2725" cy="2218"/>
          </a:xfrm>
        </p:grpSpPr>
        <p:sp>
          <p:nvSpPr>
            <p:cNvPr id="8210" name="Text Box 71"/>
            <p:cNvSpPr txBox="1">
              <a:spLocks noChangeArrowheads="1"/>
            </p:cNvSpPr>
            <p:nvPr/>
          </p:nvSpPr>
          <p:spPr bwMode="auto">
            <a:xfrm>
              <a:off x="1440" y="2802"/>
              <a:ext cx="27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80</a:t>
              </a:r>
            </a:p>
          </p:txBody>
        </p:sp>
        <p:sp>
          <p:nvSpPr>
            <p:cNvPr id="8211" name="Text Box 72"/>
            <p:cNvSpPr txBox="1">
              <a:spLocks noChangeArrowheads="1"/>
            </p:cNvSpPr>
            <p:nvPr/>
          </p:nvSpPr>
          <p:spPr bwMode="auto">
            <a:xfrm>
              <a:off x="1860" y="2802"/>
              <a:ext cx="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100</a:t>
              </a:r>
            </a:p>
          </p:txBody>
        </p:sp>
        <p:sp>
          <p:nvSpPr>
            <p:cNvPr id="8212" name="Text Box 73"/>
            <p:cNvSpPr txBox="1">
              <a:spLocks noChangeArrowheads="1"/>
            </p:cNvSpPr>
            <p:nvPr/>
          </p:nvSpPr>
          <p:spPr bwMode="auto">
            <a:xfrm>
              <a:off x="2348" y="2802"/>
              <a:ext cx="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120</a:t>
              </a:r>
            </a:p>
          </p:txBody>
        </p:sp>
        <p:sp>
          <p:nvSpPr>
            <p:cNvPr id="8213" name="Text Box 74"/>
            <p:cNvSpPr txBox="1">
              <a:spLocks noChangeArrowheads="1"/>
            </p:cNvSpPr>
            <p:nvPr/>
          </p:nvSpPr>
          <p:spPr bwMode="auto">
            <a:xfrm>
              <a:off x="2836" y="2802"/>
              <a:ext cx="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140</a:t>
              </a:r>
            </a:p>
          </p:txBody>
        </p:sp>
        <p:sp>
          <p:nvSpPr>
            <p:cNvPr id="8214" name="Text Box 75"/>
            <p:cNvSpPr txBox="1">
              <a:spLocks noChangeArrowheads="1"/>
            </p:cNvSpPr>
            <p:nvPr/>
          </p:nvSpPr>
          <p:spPr bwMode="auto">
            <a:xfrm>
              <a:off x="3323" y="2802"/>
              <a:ext cx="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160</a:t>
              </a:r>
            </a:p>
          </p:txBody>
        </p:sp>
        <p:sp>
          <p:nvSpPr>
            <p:cNvPr id="8215" name="Text Box 76"/>
            <p:cNvSpPr txBox="1">
              <a:spLocks noChangeArrowheads="1"/>
            </p:cNvSpPr>
            <p:nvPr/>
          </p:nvSpPr>
          <p:spPr bwMode="auto">
            <a:xfrm>
              <a:off x="3811" y="2803"/>
              <a:ext cx="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/>
                <a:t>180</a:t>
              </a:r>
            </a:p>
          </p:txBody>
        </p:sp>
        <p:grpSp>
          <p:nvGrpSpPr>
            <p:cNvPr id="8216" name="Group 96"/>
            <p:cNvGrpSpPr>
              <a:grpSpLocks/>
            </p:cNvGrpSpPr>
            <p:nvPr/>
          </p:nvGrpSpPr>
          <p:grpSpPr bwMode="auto">
            <a:xfrm>
              <a:off x="1584" y="2755"/>
              <a:ext cx="2410" cy="42"/>
              <a:chOff x="1702" y="3633"/>
              <a:chExt cx="2732" cy="42"/>
            </a:xfrm>
          </p:grpSpPr>
          <p:sp>
            <p:nvSpPr>
              <p:cNvPr id="8220" name="Line 77"/>
              <p:cNvSpPr>
                <a:spLocks noChangeShapeType="1"/>
              </p:cNvSpPr>
              <p:nvPr/>
            </p:nvSpPr>
            <p:spPr bwMode="auto">
              <a:xfrm>
                <a:off x="1702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1" name="Line 78"/>
              <p:cNvSpPr>
                <a:spLocks noChangeShapeType="1"/>
              </p:cNvSpPr>
              <p:nvPr/>
            </p:nvSpPr>
            <p:spPr bwMode="auto">
              <a:xfrm>
                <a:off x="2794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2" name="Line 79"/>
              <p:cNvSpPr>
                <a:spLocks noChangeShapeType="1"/>
              </p:cNvSpPr>
              <p:nvPr/>
            </p:nvSpPr>
            <p:spPr bwMode="auto">
              <a:xfrm>
                <a:off x="2248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3" name="Line 80"/>
              <p:cNvSpPr>
                <a:spLocks noChangeShapeType="1"/>
              </p:cNvSpPr>
              <p:nvPr/>
            </p:nvSpPr>
            <p:spPr bwMode="auto">
              <a:xfrm>
                <a:off x="3341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4" name="Line 81"/>
              <p:cNvSpPr>
                <a:spLocks noChangeShapeType="1"/>
              </p:cNvSpPr>
              <p:nvPr/>
            </p:nvSpPr>
            <p:spPr bwMode="auto">
              <a:xfrm>
                <a:off x="3887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5" name="Line 82"/>
              <p:cNvSpPr>
                <a:spLocks noChangeShapeType="1"/>
              </p:cNvSpPr>
              <p:nvPr/>
            </p:nvSpPr>
            <p:spPr bwMode="auto">
              <a:xfrm>
                <a:off x="4434" y="3633"/>
                <a:ext cx="0" cy="4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217" name="Group 197"/>
            <p:cNvGrpSpPr>
              <a:grpSpLocks/>
            </p:cNvGrpSpPr>
            <p:nvPr/>
          </p:nvGrpSpPr>
          <p:grpSpPr bwMode="auto">
            <a:xfrm>
              <a:off x="1481" y="816"/>
              <a:ext cx="2647" cy="1953"/>
              <a:chOff x="1481" y="576"/>
              <a:chExt cx="2877" cy="2193"/>
            </a:xfrm>
          </p:grpSpPr>
          <p:sp>
            <p:nvSpPr>
              <p:cNvPr id="8218" name="Rectangle 56"/>
              <p:cNvSpPr>
                <a:spLocks noChangeArrowheads="1"/>
              </p:cNvSpPr>
              <p:nvPr/>
            </p:nvSpPr>
            <p:spPr bwMode="auto">
              <a:xfrm>
                <a:off x="1488" y="576"/>
                <a:ext cx="2870" cy="219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9" name="Freeform 106"/>
              <p:cNvSpPr>
                <a:spLocks/>
              </p:cNvSpPr>
              <p:nvPr/>
            </p:nvSpPr>
            <p:spPr bwMode="auto">
              <a:xfrm>
                <a:off x="1481" y="832"/>
                <a:ext cx="2861" cy="1918"/>
              </a:xfrm>
              <a:custGeom>
                <a:avLst/>
                <a:gdLst>
                  <a:gd name="T0" fmla="*/ 0 w 2861"/>
                  <a:gd name="T1" fmla="*/ 1918 h 1918"/>
                  <a:gd name="T2" fmla="*/ 168 w 2861"/>
                  <a:gd name="T3" fmla="*/ 1874 h 1918"/>
                  <a:gd name="T4" fmla="*/ 378 w 2861"/>
                  <a:gd name="T5" fmla="*/ 1784 h 1918"/>
                  <a:gd name="T6" fmla="*/ 557 w 2861"/>
                  <a:gd name="T7" fmla="*/ 1605 h 1918"/>
                  <a:gd name="T8" fmla="*/ 708 w 2861"/>
                  <a:gd name="T9" fmla="*/ 1335 h 1918"/>
                  <a:gd name="T10" fmla="*/ 831 w 2861"/>
                  <a:gd name="T11" fmla="*/ 769 h 1918"/>
                  <a:gd name="T12" fmla="*/ 1067 w 2861"/>
                  <a:gd name="T13" fmla="*/ 458 h 1918"/>
                  <a:gd name="T14" fmla="*/ 1294 w 2861"/>
                  <a:gd name="T15" fmla="*/ 311 h 1918"/>
                  <a:gd name="T16" fmla="*/ 1549 w 2861"/>
                  <a:gd name="T17" fmla="*/ 217 h 1918"/>
                  <a:gd name="T18" fmla="*/ 2002 w 2861"/>
                  <a:gd name="T19" fmla="*/ 122 h 1918"/>
                  <a:gd name="T20" fmla="*/ 2294 w 2861"/>
                  <a:gd name="T21" fmla="*/ 85 h 1918"/>
                  <a:gd name="T22" fmla="*/ 2521 w 2861"/>
                  <a:gd name="T23" fmla="*/ 47 h 1918"/>
                  <a:gd name="T24" fmla="*/ 2861 w 2861"/>
                  <a:gd name="T25" fmla="*/ 0 h 19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61"/>
                  <a:gd name="T40" fmla="*/ 0 h 1918"/>
                  <a:gd name="T41" fmla="*/ 2861 w 2861"/>
                  <a:gd name="T42" fmla="*/ 1918 h 19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61" h="1918">
                    <a:moveTo>
                      <a:pt x="0" y="1918"/>
                    </a:moveTo>
                    <a:cubicBezTo>
                      <a:pt x="28" y="1909"/>
                      <a:pt x="105" y="1896"/>
                      <a:pt x="168" y="1874"/>
                    </a:cubicBezTo>
                    <a:cubicBezTo>
                      <a:pt x="231" y="1852"/>
                      <a:pt x="313" y="1829"/>
                      <a:pt x="378" y="1784"/>
                    </a:cubicBezTo>
                    <a:cubicBezTo>
                      <a:pt x="443" y="1739"/>
                      <a:pt x="502" y="1680"/>
                      <a:pt x="557" y="1605"/>
                    </a:cubicBezTo>
                    <a:cubicBezTo>
                      <a:pt x="612" y="1530"/>
                      <a:pt x="662" y="1475"/>
                      <a:pt x="708" y="1335"/>
                    </a:cubicBezTo>
                    <a:cubicBezTo>
                      <a:pt x="754" y="1196"/>
                      <a:pt x="771" y="916"/>
                      <a:pt x="831" y="769"/>
                    </a:cubicBezTo>
                    <a:cubicBezTo>
                      <a:pt x="891" y="623"/>
                      <a:pt x="990" y="534"/>
                      <a:pt x="1067" y="458"/>
                    </a:cubicBezTo>
                    <a:cubicBezTo>
                      <a:pt x="1144" y="382"/>
                      <a:pt x="1214" y="351"/>
                      <a:pt x="1294" y="311"/>
                    </a:cubicBezTo>
                    <a:cubicBezTo>
                      <a:pt x="1374" y="271"/>
                      <a:pt x="1431" y="248"/>
                      <a:pt x="1549" y="217"/>
                    </a:cubicBezTo>
                    <a:cubicBezTo>
                      <a:pt x="1667" y="186"/>
                      <a:pt x="1878" y="144"/>
                      <a:pt x="2002" y="122"/>
                    </a:cubicBezTo>
                    <a:cubicBezTo>
                      <a:pt x="2126" y="100"/>
                      <a:pt x="2208" y="97"/>
                      <a:pt x="2294" y="85"/>
                    </a:cubicBezTo>
                    <a:cubicBezTo>
                      <a:pt x="2380" y="73"/>
                      <a:pt x="2427" y="61"/>
                      <a:pt x="2521" y="47"/>
                    </a:cubicBezTo>
                    <a:cubicBezTo>
                      <a:pt x="2615" y="33"/>
                      <a:pt x="2790" y="10"/>
                      <a:pt x="2861" y="0"/>
                    </a:cubicBezTo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198" name="Group 214"/>
          <p:cNvGrpSpPr>
            <a:grpSpLocks/>
          </p:cNvGrpSpPr>
          <p:nvPr/>
        </p:nvGrpSpPr>
        <p:grpSpPr bwMode="auto">
          <a:xfrm>
            <a:off x="5257800" y="1219200"/>
            <a:ext cx="3702050" cy="2547938"/>
            <a:chOff x="3312" y="1209"/>
            <a:chExt cx="2332" cy="1605"/>
          </a:xfrm>
        </p:grpSpPr>
        <p:sp>
          <p:nvSpPr>
            <p:cNvPr id="8199" name="Text Box 201"/>
            <p:cNvSpPr txBox="1">
              <a:spLocks noChangeArrowheads="1"/>
            </p:cNvSpPr>
            <p:nvPr/>
          </p:nvSpPr>
          <p:spPr bwMode="auto">
            <a:xfrm>
              <a:off x="3336" y="2583"/>
              <a:ext cx="91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Aortic arch</a:t>
              </a:r>
            </a:p>
          </p:txBody>
        </p:sp>
        <p:sp>
          <p:nvSpPr>
            <p:cNvPr id="8200" name="Text Box 202"/>
            <p:cNvSpPr txBox="1">
              <a:spLocks noChangeArrowheads="1"/>
            </p:cNvSpPr>
            <p:nvPr/>
          </p:nvSpPr>
          <p:spPr bwMode="auto">
            <a:xfrm>
              <a:off x="4430" y="2583"/>
              <a:ext cx="10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 dirty="0"/>
                <a:t>Carotid sinus</a:t>
              </a:r>
            </a:p>
          </p:txBody>
        </p:sp>
        <p:sp>
          <p:nvSpPr>
            <p:cNvPr id="8201" name="Text Box 203"/>
            <p:cNvSpPr txBox="1">
              <a:spLocks noChangeArrowheads="1"/>
            </p:cNvSpPr>
            <p:nvPr/>
          </p:nvSpPr>
          <p:spPr bwMode="auto">
            <a:xfrm>
              <a:off x="3312" y="1959"/>
              <a:ext cx="96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Vagus</a:t>
              </a:r>
            </a:p>
          </p:txBody>
        </p:sp>
        <p:sp>
          <p:nvSpPr>
            <p:cNvPr id="8202" name="Text Box 204"/>
            <p:cNvSpPr txBox="1">
              <a:spLocks noChangeArrowheads="1"/>
            </p:cNvSpPr>
            <p:nvPr/>
          </p:nvSpPr>
          <p:spPr bwMode="auto">
            <a:xfrm>
              <a:off x="4080" y="1209"/>
              <a:ext cx="58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CNS</a:t>
              </a:r>
            </a:p>
          </p:txBody>
        </p:sp>
        <p:sp>
          <p:nvSpPr>
            <p:cNvPr id="8203" name="Text Box 205"/>
            <p:cNvSpPr txBox="1">
              <a:spLocks noChangeArrowheads="1"/>
            </p:cNvSpPr>
            <p:nvPr/>
          </p:nvSpPr>
          <p:spPr bwMode="auto">
            <a:xfrm>
              <a:off x="4406" y="2090"/>
              <a:ext cx="10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Hering’s nerve</a:t>
              </a:r>
            </a:p>
          </p:txBody>
        </p:sp>
        <p:sp>
          <p:nvSpPr>
            <p:cNvPr id="8204" name="Text Box 206"/>
            <p:cNvSpPr txBox="1">
              <a:spLocks noChangeArrowheads="1"/>
            </p:cNvSpPr>
            <p:nvPr/>
          </p:nvSpPr>
          <p:spPr bwMode="auto">
            <a:xfrm>
              <a:off x="4224" y="1609"/>
              <a:ext cx="142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Glossopharyngeal </a:t>
              </a:r>
            </a:p>
          </p:txBody>
        </p:sp>
        <p:cxnSp>
          <p:nvCxnSpPr>
            <p:cNvPr id="8205" name="AutoShape 207"/>
            <p:cNvCxnSpPr>
              <a:cxnSpLocks noChangeShapeType="1"/>
              <a:stCxn id="8200" idx="0"/>
              <a:endCxn id="8203" idx="2"/>
            </p:cNvCxnSpPr>
            <p:nvPr/>
          </p:nvCxnSpPr>
          <p:spPr bwMode="auto">
            <a:xfrm flipV="1">
              <a:off x="4934" y="2326"/>
              <a:ext cx="0" cy="25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8206" name="AutoShape 208"/>
            <p:cNvCxnSpPr>
              <a:cxnSpLocks noChangeShapeType="1"/>
              <a:stCxn id="8203" idx="0"/>
              <a:endCxn id="8204" idx="2"/>
            </p:cNvCxnSpPr>
            <p:nvPr/>
          </p:nvCxnSpPr>
          <p:spPr bwMode="auto">
            <a:xfrm flipV="1">
              <a:off x="4934" y="1845"/>
              <a:ext cx="0" cy="24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8207" name="AutoShape 209"/>
            <p:cNvCxnSpPr>
              <a:cxnSpLocks noChangeShapeType="1"/>
              <a:stCxn id="8204" idx="0"/>
              <a:endCxn id="8202" idx="3"/>
            </p:cNvCxnSpPr>
            <p:nvPr/>
          </p:nvCxnSpPr>
          <p:spPr bwMode="auto">
            <a:xfrm rot="5400000" flipH="1">
              <a:off x="4661" y="1332"/>
              <a:ext cx="279" cy="266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8208" name="AutoShape 210"/>
            <p:cNvCxnSpPr>
              <a:cxnSpLocks noChangeShapeType="1"/>
              <a:stCxn id="8199" idx="0"/>
              <a:endCxn id="8201" idx="2"/>
            </p:cNvCxnSpPr>
            <p:nvPr/>
          </p:nvCxnSpPr>
          <p:spPr bwMode="auto">
            <a:xfrm flipV="1">
              <a:off x="3792" y="2195"/>
              <a:ext cx="0" cy="38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8209" name="AutoShape 211"/>
            <p:cNvCxnSpPr>
              <a:cxnSpLocks noChangeShapeType="1"/>
              <a:stCxn id="8201" idx="0"/>
              <a:endCxn id="8202" idx="1"/>
            </p:cNvCxnSpPr>
            <p:nvPr/>
          </p:nvCxnSpPr>
          <p:spPr bwMode="auto">
            <a:xfrm rot="-5400000">
              <a:off x="3619" y="1498"/>
              <a:ext cx="629" cy="283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  <p:sp>
        <p:nvSpPr>
          <p:cNvPr id="34" name="Text Box 98"/>
          <p:cNvSpPr txBox="1">
            <a:spLocks noChangeArrowheads="1"/>
          </p:cNvSpPr>
          <p:nvPr/>
        </p:nvSpPr>
        <p:spPr bwMode="auto">
          <a:xfrm>
            <a:off x="533400" y="5410200"/>
            <a:ext cx="8077200" cy="113877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n-US" sz="1700" b="1" dirty="0" smtClean="0"/>
              <a:t>The baroreflex senses changes in arterial pressure as changes in diameter of the carotid sinus &amp; aortic arch. An increase in diameter stretches mechanoreceptors in the walls of the vessels. The frequency of action potentials from the receptors  is directly proportional to arterial pressure.</a:t>
            </a:r>
            <a:endParaRPr lang="en-US" sz="17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228600"/>
            <a:ext cx="3733800" cy="457200"/>
          </a:xfrm>
          <a:ln cap="flat"/>
        </p:spPr>
        <p:txBody>
          <a:bodyPr anchorCtr="1"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Afferent limb of the  baroreflex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417637" y="1295401"/>
            <a:ext cx="7497763" cy="5181599"/>
            <a:chOff x="1417637" y="1295401"/>
            <a:chExt cx="7497763" cy="5181599"/>
          </a:xfrm>
        </p:grpSpPr>
        <p:grpSp>
          <p:nvGrpSpPr>
            <p:cNvPr id="9219" name="Group 52"/>
            <p:cNvGrpSpPr>
              <a:grpSpLocks/>
            </p:cNvGrpSpPr>
            <p:nvPr/>
          </p:nvGrpSpPr>
          <p:grpSpPr bwMode="auto">
            <a:xfrm>
              <a:off x="1417637" y="1295401"/>
              <a:ext cx="7497763" cy="4862513"/>
              <a:chOff x="624" y="480"/>
              <a:chExt cx="4723" cy="3063"/>
            </a:xfrm>
          </p:grpSpPr>
          <p:sp>
            <p:nvSpPr>
              <p:cNvPr id="9220" name="Text Box 3"/>
              <p:cNvSpPr txBox="1">
                <a:spLocks noChangeArrowheads="1"/>
              </p:cNvSpPr>
              <p:nvPr/>
            </p:nvSpPr>
            <p:spPr bwMode="auto">
              <a:xfrm>
                <a:off x="2006" y="2112"/>
                <a:ext cx="1245" cy="557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/>
                  <a:t>A2 Sensory area (nucleus tractus solitarius)</a:t>
                </a:r>
              </a:p>
            </p:txBody>
          </p:sp>
          <p:sp>
            <p:nvSpPr>
              <p:cNvPr id="9221" name="Text Box 12"/>
              <p:cNvSpPr txBox="1">
                <a:spLocks noChangeArrowheads="1"/>
              </p:cNvSpPr>
              <p:nvPr/>
            </p:nvSpPr>
            <p:spPr bwMode="auto">
              <a:xfrm>
                <a:off x="1997" y="1437"/>
                <a:ext cx="1248" cy="435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Vasomotor center</a:t>
                </a:r>
              </a:p>
              <a:p>
                <a:pPr>
                  <a:spcAft>
                    <a:spcPct val="25000"/>
                  </a:spcAft>
                </a:pPr>
                <a:r>
                  <a:rPr lang="en-US" sz="1700"/>
                  <a:t>(Medulla &amp; Pons)</a:t>
                </a:r>
              </a:p>
            </p:txBody>
          </p:sp>
          <p:sp>
            <p:nvSpPr>
              <p:cNvPr id="9222" name="Text Box 13"/>
              <p:cNvSpPr txBox="1">
                <a:spLocks noChangeArrowheads="1"/>
              </p:cNvSpPr>
              <p:nvPr/>
            </p:nvSpPr>
            <p:spPr bwMode="auto">
              <a:xfrm>
                <a:off x="933" y="912"/>
                <a:ext cx="153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Anterior hypothalamus</a:t>
                </a:r>
              </a:p>
            </p:txBody>
          </p:sp>
          <p:sp>
            <p:nvSpPr>
              <p:cNvPr id="9223" name="Text Box 14"/>
              <p:cNvSpPr txBox="1">
                <a:spLocks noChangeArrowheads="1"/>
              </p:cNvSpPr>
              <p:nvPr/>
            </p:nvSpPr>
            <p:spPr bwMode="auto">
              <a:xfrm>
                <a:off x="2084" y="480"/>
                <a:ext cx="108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Cerebral cortex</a:t>
                </a:r>
              </a:p>
            </p:txBody>
          </p:sp>
          <p:sp>
            <p:nvSpPr>
              <p:cNvPr id="9224" name="Text Box 15"/>
              <p:cNvSpPr txBox="1">
                <a:spLocks noChangeArrowheads="1"/>
              </p:cNvSpPr>
              <p:nvPr/>
            </p:nvSpPr>
            <p:spPr bwMode="auto">
              <a:xfrm>
                <a:off x="2707" y="912"/>
                <a:ext cx="158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Posterior hypothalamus</a:t>
                </a:r>
              </a:p>
            </p:txBody>
          </p:sp>
          <p:cxnSp>
            <p:nvCxnSpPr>
              <p:cNvPr id="9225" name="AutoShape 16"/>
              <p:cNvCxnSpPr>
                <a:cxnSpLocks noChangeShapeType="1"/>
                <a:stCxn id="9223" idx="1"/>
                <a:endCxn id="9222" idx="0"/>
              </p:cNvCxnSpPr>
              <p:nvPr/>
            </p:nvCxnSpPr>
            <p:spPr bwMode="auto">
              <a:xfrm rot="10800000" flipV="1">
                <a:off x="1700" y="596"/>
                <a:ext cx="379" cy="311"/>
              </a:xfrm>
              <a:prstGeom prst="bentConnector2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9226" name="AutoShape 17"/>
              <p:cNvCxnSpPr>
                <a:cxnSpLocks noChangeShapeType="1"/>
                <a:stCxn id="9223" idx="3"/>
                <a:endCxn id="9224" idx="0"/>
              </p:cNvCxnSpPr>
              <p:nvPr/>
            </p:nvCxnSpPr>
            <p:spPr bwMode="auto">
              <a:xfrm>
                <a:off x="3173" y="596"/>
                <a:ext cx="326" cy="311"/>
              </a:xfrm>
              <a:prstGeom prst="bentConnector2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sp>
            <p:nvSpPr>
              <p:cNvPr id="9227" name="AutoShape 18"/>
              <p:cNvSpPr>
                <a:spLocks/>
              </p:cNvSpPr>
              <p:nvPr/>
            </p:nvSpPr>
            <p:spPr bwMode="auto">
              <a:xfrm>
                <a:off x="4339" y="528"/>
                <a:ext cx="144" cy="672"/>
              </a:xfrm>
              <a:prstGeom prst="rightBrace">
                <a:avLst>
                  <a:gd name="adj1" fmla="val 38889"/>
                  <a:gd name="adj2" fmla="val 50000"/>
                </a:avLst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wrap="none" tIns="9144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28" name="Text Box 19"/>
              <p:cNvSpPr txBox="1">
                <a:spLocks noChangeArrowheads="1"/>
              </p:cNvSpPr>
              <p:nvPr/>
            </p:nvSpPr>
            <p:spPr bwMode="auto">
              <a:xfrm>
                <a:off x="4569" y="585"/>
                <a:ext cx="778" cy="557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Excitatory or inhibitory</a:t>
                </a:r>
              </a:p>
            </p:txBody>
          </p:sp>
          <p:sp>
            <p:nvSpPr>
              <p:cNvPr id="9229" name="Text Box 20"/>
              <p:cNvSpPr txBox="1">
                <a:spLocks noChangeArrowheads="1"/>
              </p:cNvSpPr>
              <p:nvPr/>
            </p:nvSpPr>
            <p:spPr bwMode="auto">
              <a:xfrm>
                <a:off x="624" y="1458"/>
                <a:ext cx="970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 dirty="0"/>
                  <a:t>Excitatory or inhibitory</a:t>
                </a:r>
              </a:p>
            </p:txBody>
          </p:sp>
          <p:sp>
            <p:nvSpPr>
              <p:cNvPr id="9230" name="Text Box 21"/>
              <p:cNvSpPr txBox="1">
                <a:spLocks noChangeArrowheads="1"/>
              </p:cNvSpPr>
              <p:nvPr/>
            </p:nvSpPr>
            <p:spPr bwMode="auto">
              <a:xfrm>
                <a:off x="3648" y="1540"/>
                <a:ext cx="7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>
                  <a:spcAft>
                    <a:spcPct val="25000"/>
                  </a:spcAft>
                </a:pPr>
                <a:r>
                  <a:rPr lang="en-US" sz="1700"/>
                  <a:t>Excitatory </a:t>
                </a:r>
              </a:p>
            </p:txBody>
          </p:sp>
          <p:cxnSp>
            <p:nvCxnSpPr>
              <p:cNvPr id="9231" name="AutoShape 22"/>
              <p:cNvCxnSpPr>
                <a:cxnSpLocks noChangeShapeType="1"/>
                <a:stCxn id="9222" idx="2"/>
                <a:endCxn id="9229" idx="0"/>
              </p:cNvCxnSpPr>
              <p:nvPr/>
            </p:nvCxnSpPr>
            <p:spPr bwMode="auto">
              <a:xfrm rot="5400000">
                <a:off x="1252" y="1005"/>
                <a:ext cx="305" cy="591"/>
              </a:xfrm>
              <a:prstGeom prst="bentConnector3">
                <a:avLst>
                  <a:gd name="adj1" fmla="val 49838"/>
                </a:avLst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9232" name="AutoShape 23"/>
              <p:cNvCxnSpPr>
                <a:cxnSpLocks noChangeShapeType="1"/>
                <a:stCxn id="9224" idx="2"/>
                <a:endCxn id="9230" idx="0"/>
              </p:cNvCxnSpPr>
              <p:nvPr/>
            </p:nvCxnSpPr>
            <p:spPr bwMode="auto">
              <a:xfrm rot="16200000" flipH="1">
                <a:off x="3574" y="1073"/>
                <a:ext cx="387" cy="538"/>
              </a:xfrm>
              <a:prstGeom prst="bentConnector3">
                <a:avLst>
                  <a:gd name="adj1" fmla="val 49870"/>
                </a:avLst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9233" name="AutoShape 24"/>
              <p:cNvCxnSpPr>
                <a:cxnSpLocks noChangeShapeType="1"/>
                <a:stCxn id="9229" idx="3"/>
                <a:endCxn id="9221" idx="1"/>
              </p:cNvCxnSpPr>
              <p:nvPr/>
            </p:nvCxnSpPr>
            <p:spPr bwMode="auto">
              <a:xfrm>
                <a:off x="1599" y="1655"/>
                <a:ext cx="393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9234" name="AutoShape 25"/>
              <p:cNvCxnSpPr>
                <a:cxnSpLocks noChangeShapeType="1"/>
                <a:stCxn id="9230" idx="1"/>
                <a:endCxn id="9221" idx="3"/>
              </p:cNvCxnSpPr>
              <p:nvPr/>
            </p:nvCxnSpPr>
            <p:spPr bwMode="auto">
              <a:xfrm flipH="1" flipV="1">
                <a:off x="3250" y="1655"/>
                <a:ext cx="393" cy="1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sp>
            <p:nvSpPr>
              <p:cNvPr id="9235" name="Text Box 47"/>
              <p:cNvSpPr txBox="1">
                <a:spLocks noChangeArrowheads="1"/>
              </p:cNvSpPr>
              <p:nvPr/>
            </p:nvSpPr>
            <p:spPr bwMode="auto">
              <a:xfrm>
                <a:off x="1478" y="2875"/>
                <a:ext cx="2300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/>
                  <a:t>Vagus &amp; glossopharyngeal nerves</a:t>
                </a:r>
              </a:p>
            </p:txBody>
          </p:sp>
          <p:sp>
            <p:nvSpPr>
              <p:cNvPr id="9236" name="Text Box 48"/>
              <p:cNvSpPr txBox="1">
                <a:spLocks noChangeArrowheads="1"/>
              </p:cNvSpPr>
              <p:nvPr/>
            </p:nvSpPr>
            <p:spPr bwMode="auto">
              <a:xfrm>
                <a:off x="1834" y="3312"/>
                <a:ext cx="1589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algn="ctr">
                  <a:spcAft>
                    <a:spcPct val="25000"/>
                  </a:spcAft>
                </a:pPr>
                <a:r>
                  <a:rPr lang="en-US" sz="1700"/>
                  <a:t>Vascular baroreceptors</a:t>
                </a:r>
              </a:p>
            </p:txBody>
          </p:sp>
          <p:cxnSp>
            <p:nvCxnSpPr>
              <p:cNvPr id="9237" name="AutoShape 49"/>
              <p:cNvCxnSpPr>
                <a:cxnSpLocks noChangeShapeType="1"/>
                <a:stCxn id="9236" idx="0"/>
                <a:endCxn id="9235" idx="2"/>
              </p:cNvCxnSpPr>
              <p:nvPr/>
            </p:nvCxnSpPr>
            <p:spPr bwMode="auto">
              <a:xfrm flipH="1" flipV="1">
                <a:off x="2628" y="3111"/>
                <a:ext cx="1" cy="196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9238" name="AutoShape 50"/>
              <p:cNvCxnSpPr>
                <a:cxnSpLocks noChangeShapeType="1"/>
                <a:stCxn id="9235" idx="0"/>
                <a:endCxn id="9220" idx="2"/>
              </p:cNvCxnSpPr>
              <p:nvPr/>
            </p:nvCxnSpPr>
            <p:spPr bwMode="auto">
              <a:xfrm flipV="1">
                <a:off x="2628" y="2674"/>
                <a:ext cx="1" cy="196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9239" name="AutoShape 51"/>
              <p:cNvCxnSpPr>
                <a:cxnSpLocks noChangeShapeType="1"/>
                <a:stCxn id="9220" idx="0"/>
                <a:endCxn id="9221" idx="2"/>
              </p:cNvCxnSpPr>
              <p:nvPr/>
            </p:nvCxnSpPr>
            <p:spPr bwMode="auto">
              <a:xfrm flipH="1" flipV="1">
                <a:off x="2621" y="1877"/>
                <a:ext cx="8" cy="23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</p:grpSp>
        <p:sp>
          <p:nvSpPr>
            <p:cNvPr id="24" name="Freeform 23"/>
            <p:cNvSpPr/>
            <p:nvPr/>
          </p:nvSpPr>
          <p:spPr bwMode="auto">
            <a:xfrm>
              <a:off x="2205037" y="2667001"/>
              <a:ext cx="4978399" cy="3809999"/>
            </a:xfrm>
            <a:custGeom>
              <a:avLst/>
              <a:gdLst>
                <a:gd name="connsiteX0" fmla="*/ 1280652 w 5361039"/>
                <a:gd name="connsiteY0" fmla="*/ 526026 h 4785852"/>
                <a:gd name="connsiteX1" fmla="*/ 233516 w 5361039"/>
                <a:gd name="connsiteY1" fmla="*/ 3490452 h 4785852"/>
                <a:gd name="connsiteX2" fmla="*/ 2681749 w 5361039"/>
                <a:gd name="connsiteY2" fmla="*/ 4714568 h 4785852"/>
                <a:gd name="connsiteX3" fmla="*/ 5056239 w 5361039"/>
                <a:gd name="connsiteY3" fmla="*/ 3918155 h 4785852"/>
                <a:gd name="connsiteX4" fmla="*/ 4510549 w 5361039"/>
                <a:gd name="connsiteY4" fmla="*/ 1779639 h 4785852"/>
                <a:gd name="connsiteX5" fmla="*/ 3773129 w 5361039"/>
                <a:gd name="connsiteY5" fmla="*/ 334297 h 4785852"/>
                <a:gd name="connsiteX6" fmla="*/ 1280652 w 5361039"/>
                <a:gd name="connsiteY6" fmla="*/ 526026 h 4785852"/>
                <a:gd name="connsiteX0" fmla="*/ 1280652 w 5361039"/>
                <a:gd name="connsiteY0" fmla="*/ 191729 h 4451555"/>
                <a:gd name="connsiteX1" fmla="*/ 233516 w 5361039"/>
                <a:gd name="connsiteY1" fmla="*/ 3156155 h 4451555"/>
                <a:gd name="connsiteX2" fmla="*/ 2681749 w 5361039"/>
                <a:gd name="connsiteY2" fmla="*/ 4380271 h 4451555"/>
                <a:gd name="connsiteX3" fmla="*/ 5056239 w 5361039"/>
                <a:gd name="connsiteY3" fmla="*/ 3583858 h 4451555"/>
                <a:gd name="connsiteX4" fmla="*/ 4510549 w 5361039"/>
                <a:gd name="connsiteY4" fmla="*/ 1445342 h 4451555"/>
                <a:gd name="connsiteX5" fmla="*/ 3773129 w 5361039"/>
                <a:gd name="connsiteY5" fmla="*/ 0 h 4451555"/>
                <a:gd name="connsiteX6" fmla="*/ 1280652 w 5361039"/>
                <a:gd name="connsiteY6" fmla="*/ 191729 h 4451555"/>
                <a:gd name="connsiteX0" fmla="*/ 1280652 w 5361039"/>
                <a:gd name="connsiteY0" fmla="*/ 9832 h 4269658"/>
                <a:gd name="connsiteX1" fmla="*/ 233516 w 5361039"/>
                <a:gd name="connsiteY1" fmla="*/ 2974258 h 4269658"/>
                <a:gd name="connsiteX2" fmla="*/ 2681749 w 5361039"/>
                <a:gd name="connsiteY2" fmla="*/ 4198374 h 4269658"/>
                <a:gd name="connsiteX3" fmla="*/ 5056239 w 5361039"/>
                <a:gd name="connsiteY3" fmla="*/ 3401961 h 4269658"/>
                <a:gd name="connsiteX4" fmla="*/ 4510549 w 5361039"/>
                <a:gd name="connsiteY4" fmla="*/ 1263445 h 4269658"/>
                <a:gd name="connsiteX5" fmla="*/ 3763297 w 5361039"/>
                <a:gd name="connsiteY5" fmla="*/ 0 h 4269658"/>
                <a:gd name="connsiteX6" fmla="*/ 1280652 w 5361039"/>
                <a:gd name="connsiteY6" fmla="*/ 9832 h 4269658"/>
                <a:gd name="connsiteX0" fmla="*/ 1027471 w 5107858"/>
                <a:gd name="connsiteY0" fmla="*/ 9832 h 4257368"/>
                <a:gd name="connsiteX1" fmla="*/ 233516 w 5107858"/>
                <a:gd name="connsiteY1" fmla="*/ 3047999 h 4257368"/>
                <a:gd name="connsiteX2" fmla="*/ 2428568 w 5107858"/>
                <a:gd name="connsiteY2" fmla="*/ 4198374 h 4257368"/>
                <a:gd name="connsiteX3" fmla="*/ 4803058 w 5107858"/>
                <a:gd name="connsiteY3" fmla="*/ 3401961 h 4257368"/>
                <a:gd name="connsiteX4" fmla="*/ 4257368 w 5107858"/>
                <a:gd name="connsiteY4" fmla="*/ 1263445 h 4257368"/>
                <a:gd name="connsiteX5" fmla="*/ 3510116 w 5107858"/>
                <a:gd name="connsiteY5" fmla="*/ 0 h 4257368"/>
                <a:gd name="connsiteX6" fmla="*/ 1027471 w 5107858"/>
                <a:gd name="connsiteY6" fmla="*/ 9832 h 4257368"/>
                <a:gd name="connsiteX0" fmla="*/ 1083597 w 5163984"/>
                <a:gd name="connsiteY0" fmla="*/ 9832 h 4257368"/>
                <a:gd name="connsiteX1" fmla="*/ 746841 w 5163984"/>
                <a:gd name="connsiteY1" fmla="*/ 1371599 h 4257368"/>
                <a:gd name="connsiteX2" fmla="*/ 289642 w 5163984"/>
                <a:gd name="connsiteY2" fmla="*/ 3047999 h 4257368"/>
                <a:gd name="connsiteX3" fmla="*/ 2484694 w 5163984"/>
                <a:gd name="connsiteY3" fmla="*/ 4198374 h 4257368"/>
                <a:gd name="connsiteX4" fmla="*/ 4859184 w 5163984"/>
                <a:gd name="connsiteY4" fmla="*/ 3401961 h 4257368"/>
                <a:gd name="connsiteX5" fmla="*/ 4313494 w 5163984"/>
                <a:gd name="connsiteY5" fmla="*/ 1263445 h 4257368"/>
                <a:gd name="connsiteX6" fmla="*/ 3566242 w 5163984"/>
                <a:gd name="connsiteY6" fmla="*/ 0 h 4257368"/>
                <a:gd name="connsiteX7" fmla="*/ 1083597 w 5163984"/>
                <a:gd name="connsiteY7" fmla="*/ 9832 h 4257368"/>
                <a:gd name="connsiteX0" fmla="*/ 1083597 w 5163984"/>
                <a:gd name="connsiteY0" fmla="*/ 9832 h 4257368"/>
                <a:gd name="connsiteX1" fmla="*/ 746841 w 5163984"/>
                <a:gd name="connsiteY1" fmla="*/ 1371599 h 4257368"/>
                <a:gd name="connsiteX2" fmla="*/ 289642 w 5163984"/>
                <a:gd name="connsiteY2" fmla="*/ 3047999 h 4257368"/>
                <a:gd name="connsiteX3" fmla="*/ 2484694 w 5163984"/>
                <a:gd name="connsiteY3" fmla="*/ 4198374 h 4257368"/>
                <a:gd name="connsiteX4" fmla="*/ 4859184 w 5163984"/>
                <a:gd name="connsiteY4" fmla="*/ 3401961 h 4257368"/>
                <a:gd name="connsiteX5" fmla="*/ 4313494 w 5163984"/>
                <a:gd name="connsiteY5" fmla="*/ 1263445 h 4257368"/>
                <a:gd name="connsiteX6" fmla="*/ 3566242 w 5163984"/>
                <a:gd name="connsiteY6" fmla="*/ 0 h 4257368"/>
                <a:gd name="connsiteX7" fmla="*/ 1083597 w 5163984"/>
                <a:gd name="connsiteY7" fmla="*/ 9832 h 4257368"/>
                <a:gd name="connsiteX0" fmla="*/ 1083597 w 5163984"/>
                <a:gd name="connsiteY0" fmla="*/ 9832 h 4257368"/>
                <a:gd name="connsiteX1" fmla="*/ 746841 w 5163984"/>
                <a:gd name="connsiteY1" fmla="*/ 1371599 h 4257368"/>
                <a:gd name="connsiteX2" fmla="*/ 289642 w 5163984"/>
                <a:gd name="connsiteY2" fmla="*/ 3047999 h 4257368"/>
                <a:gd name="connsiteX3" fmla="*/ 2484694 w 5163984"/>
                <a:gd name="connsiteY3" fmla="*/ 4198374 h 4257368"/>
                <a:gd name="connsiteX4" fmla="*/ 4859184 w 5163984"/>
                <a:gd name="connsiteY4" fmla="*/ 3401961 h 4257368"/>
                <a:gd name="connsiteX5" fmla="*/ 4313494 w 5163984"/>
                <a:gd name="connsiteY5" fmla="*/ 1263445 h 4257368"/>
                <a:gd name="connsiteX6" fmla="*/ 3566242 w 5163984"/>
                <a:gd name="connsiteY6" fmla="*/ 0 h 4257368"/>
                <a:gd name="connsiteX7" fmla="*/ 1083597 w 5163984"/>
                <a:gd name="connsiteY7" fmla="*/ 9832 h 4257368"/>
                <a:gd name="connsiteX0" fmla="*/ 1083597 w 5128342"/>
                <a:gd name="connsiteY0" fmla="*/ 9832 h 4257368"/>
                <a:gd name="connsiteX1" fmla="*/ 746841 w 5128342"/>
                <a:gd name="connsiteY1" fmla="*/ 1371599 h 4257368"/>
                <a:gd name="connsiteX2" fmla="*/ 289642 w 5128342"/>
                <a:gd name="connsiteY2" fmla="*/ 3047999 h 4257368"/>
                <a:gd name="connsiteX3" fmla="*/ 2484694 w 5128342"/>
                <a:gd name="connsiteY3" fmla="*/ 4198374 h 4257368"/>
                <a:gd name="connsiteX4" fmla="*/ 4859184 w 5128342"/>
                <a:gd name="connsiteY4" fmla="*/ 3401961 h 4257368"/>
                <a:gd name="connsiteX5" fmla="*/ 4099641 w 5128342"/>
                <a:gd name="connsiteY5" fmla="*/ 1295399 h 4257368"/>
                <a:gd name="connsiteX6" fmla="*/ 3566242 w 5128342"/>
                <a:gd name="connsiteY6" fmla="*/ 0 h 4257368"/>
                <a:gd name="connsiteX7" fmla="*/ 1083597 w 5128342"/>
                <a:gd name="connsiteY7" fmla="*/ 9832 h 4257368"/>
                <a:gd name="connsiteX0" fmla="*/ 1083597 w 4978399"/>
                <a:gd name="connsiteY0" fmla="*/ 9832 h 4236474"/>
                <a:gd name="connsiteX1" fmla="*/ 746841 w 4978399"/>
                <a:gd name="connsiteY1" fmla="*/ 1371599 h 4236474"/>
                <a:gd name="connsiteX2" fmla="*/ 289642 w 4978399"/>
                <a:gd name="connsiteY2" fmla="*/ 3047999 h 4236474"/>
                <a:gd name="connsiteX3" fmla="*/ 2484694 w 4978399"/>
                <a:gd name="connsiteY3" fmla="*/ 4198374 h 4236474"/>
                <a:gd name="connsiteX4" fmla="*/ 4709241 w 4978399"/>
                <a:gd name="connsiteY4" fmla="*/ 3276599 h 4236474"/>
                <a:gd name="connsiteX5" fmla="*/ 4099641 w 4978399"/>
                <a:gd name="connsiteY5" fmla="*/ 1295399 h 4236474"/>
                <a:gd name="connsiteX6" fmla="*/ 3566242 w 4978399"/>
                <a:gd name="connsiteY6" fmla="*/ 0 h 4236474"/>
                <a:gd name="connsiteX7" fmla="*/ 1083597 w 4978399"/>
                <a:gd name="connsiteY7" fmla="*/ 9832 h 4236474"/>
                <a:gd name="connsiteX0" fmla="*/ 1073355 w 4978399"/>
                <a:gd name="connsiteY0" fmla="*/ 9832 h 3848099"/>
                <a:gd name="connsiteX1" fmla="*/ 736599 w 4978399"/>
                <a:gd name="connsiteY1" fmla="*/ 1371599 h 3848099"/>
                <a:gd name="connsiteX2" fmla="*/ 279400 w 4978399"/>
                <a:gd name="connsiteY2" fmla="*/ 3047999 h 3848099"/>
                <a:gd name="connsiteX3" fmla="*/ 2413000 w 4978399"/>
                <a:gd name="connsiteY3" fmla="*/ 3809999 h 3848099"/>
                <a:gd name="connsiteX4" fmla="*/ 4698999 w 4978399"/>
                <a:gd name="connsiteY4" fmla="*/ 3276599 h 3848099"/>
                <a:gd name="connsiteX5" fmla="*/ 4089399 w 4978399"/>
                <a:gd name="connsiteY5" fmla="*/ 1295399 h 3848099"/>
                <a:gd name="connsiteX6" fmla="*/ 3556000 w 4978399"/>
                <a:gd name="connsiteY6" fmla="*/ 0 h 3848099"/>
                <a:gd name="connsiteX7" fmla="*/ 1073355 w 4978399"/>
                <a:gd name="connsiteY7" fmla="*/ 9832 h 3848099"/>
                <a:gd name="connsiteX0" fmla="*/ 1073355 w 4978399"/>
                <a:gd name="connsiteY0" fmla="*/ 9832 h 3809999"/>
                <a:gd name="connsiteX1" fmla="*/ 736599 w 4978399"/>
                <a:gd name="connsiteY1" fmla="*/ 1371599 h 3809999"/>
                <a:gd name="connsiteX2" fmla="*/ 279400 w 4978399"/>
                <a:gd name="connsiteY2" fmla="*/ 3276600 h 3809999"/>
                <a:gd name="connsiteX3" fmla="*/ 2413000 w 4978399"/>
                <a:gd name="connsiteY3" fmla="*/ 3809999 h 3809999"/>
                <a:gd name="connsiteX4" fmla="*/ 4698999 w 4978399"/>
                <a:gd name="connsiteY4" fmla="*/ 3276599 h 3809999"/>
                <a:gd name="connsiteX5" fmla="*/ 4089399 w 4978399"/>
                <a:gd name="connsiteY5" fmla="*/ 1295399 h 3809999"/>
                <a:gd name="connsiteX6" fmla="*/ 3556000 w 4978399"/>
                <a:gd name="connsiteY6" fmla="*/ 0 h 3809999"/>
                <a:gd name="connsiteX7" fmla="*/ 1073355 w 4978399"/>
                <a:gd name="connsiteY7" fmla="*/ 9832 h 380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8399" h="3809999">
                  <a:moveTo>
                    <a:pt x="1073355" y="9832"/>
                  </a:moveTo>
                  <a:lnTo>
                    <a:pt x="736599" y="1371599"/>
                  </a:lnTo>
                  <a:cubicBezTo>
                    <a:pt x="604273" y="1877960"/>
                    <a:pt x="0" y="2870200"/>
                    <a:pt x="279400" y="3276600"/>
                  </a:cubicBezTo>
                  <a:cubicBezTo>
                    <a:pt x="558800" y="3683000"/>
                    <a:pt x="1676400" y="3809999"/>
                    <a:pt x="2413000" y="3809999"/>
                  </a:cubicBezTo>
                  <a:cubicBezTo>
                    <a:pt x="3149600" y="3809999"/>
                    <a:pt x="4419599" y="3695699"/>
                    <a:pt x="4698999" y="3276599"/>
                  </a:cubicBezTo>
                  <a:cubicBezTo>
                    <a:pt x="4978399" y="2857499"/>
                    <a:pt x="4304889" y="1862392"/>
                    <a:pt x="4089399" y="1295399"/>
                  </a:cubicBezTo>
                  <a:lnTo>
                    <a:pt x="3556000" y="0"/>
                  </a:lnTo>
                  <a:lnTo>
                    <a:pt x="1073355" y="9832"/>
                  </a:lnTo>
                  <a:close/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33401" y="4060195"/>
            <a:ext cx="1874836" cy="61555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b="1" dirty="0" smtClean="0"/>
              <a:t>Arterial input to vasomotor  area</a:t>
            </a:r>
            <a:endParaRPr lang="en-US" sz="1700" b="1" dirty="0"/>
          </a:p>
        </p:txBody>
      </p:sp>
      <p:cxnSp>
        <p:nvCxnSpPr>
          <p:cNvPr id="28" name="Straight Arrow Connector 27"/>
          <p:cNvCxnSpPr>
            <a:stCxn id="26" idx="3"/>
            <a:endCxn id="24" idx="1"/>
          </p:cNvCxnSpPr>
          <p:nvPr/>
        </p:nvCxnSpPr>
        <p:spPr bwMode="auto">
          <a:xfrm flipV="1">
            <a:off x="2408237" y="4038601"/>
            <a:ext cx="533399" cy="329371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40" idx="2"/>
            <a:endCxn id="43" idx="2"/>
          </p:cNvCxnSpPr>
          <p:nvPr/>
        </p:nvCxnSpPr>
        <p:spPr bwMode="auto">
          <a:xfrm>
            <a:off x="1257300" y="996553"/>
            <a:ext cx="419100" cy="679847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304800" y="381000"/>
            <a:ext cx="1905000" cy="61555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b="1" dirty="0" smtClean="0"/>
              <a:t>Central input to vasomotor area</a:t>
            </a:r>
            <a:endParaRPr lang="en-US" sz="1700" b="1" dirty="0"/>
          </a:p>
        </p:txBody>
      </p:sp>
      <p:sp>
        <p:nvSpPr>
          <p:cNvPr id="43" name="Freeform 42"/>
          <p:cNvSpPr/>
          <p:nvPr/>
        </p:nvSpPr>
        <p:spPr bwMode="auto">
          <a:xfrm>
            <a:off x="1600200" y="1143000"/>
            <a:ext cx="5714999" cy="1371600"/>
          </a:xfrm>
          <a:custGeom>
            <a:avLst/>
            <a:gdLst>
              <a:gd name="connsiteX0" fmla="*/ 1280652 w 5361039"/>
              <a:gd name="connsiteY0" fmla="*/ 526026 h 4785852"/>
              <a:gd name="connsiteX1" fmla="*/ 233516 w 5361039"/>
              <a:gd name="connsiteY1" fmla="*/ 3490452 h 4785852"/>
              <a:gd name="connsiteX2" fmla="*/ 2681749 w 5361039"/>
              <a:gd name="connsiteY2" fmla="*/ 4714568 h 4785852"/>
              <a:gd name="connsiteX3" fmla="*/ 5056239 w 5361039"/>
              <a:gd name="connsiteY3" fmla="*/ 3918155 h 4785852"/>
              <a:gd name="connsiteX4" fmla="*/ 4510549 w 5361039"/>
              <a:gd name="connsiteY4" fmla="*/ 1779639 h 4785852"/>
              <a:gd name="connsiteX5" fmla="*/ 3773129 w 5361039"/>
              <a:gd name="connsiteY5" fmla="*/ 334297 h 4785852"/>
              <a:gd name="connsiteX6" fmla="*/ 1280652 w 5361039"/>
              <a:gd name="connsiteY6" fmla="*/ 526026 h 4785852"/>
              <a:gd name="connsiteX0" fmla="*/ 1280652 w 5361039"/>
              <a:gd name="connsiteY0" fmla="*/ 191729 h 4451555"/>
              <a:gd name="connsiteX1" fmla="*/ 233516 w 5361039"/>
              <a:gd name="connsiteY1" fmla="*/ 3156155 h 4451555"/>
              <a:gd name="connsiteX2" fmla="*/ 2681749 w 5361039"/>
              <a:gd name="connsiteY2" fmla="*/ 4380271 h 4451555"/>
              <a:gd name="connsiteX3" fmla="*/ 5056239 w 5361039"/>
              <a:gd name="connsiteY3" fmla="*/ 3583858 h 4451555"/>
              <a:gd name="connsiteX4" fmla="*/ 4510549 w 5361039"/>
              <a:gd name="connsiteY4" fmla="*/ 1445342 h 4451555"/>
              <a:gd name="connsiteX5" fmla="*/ 3773129 w 5361039"/>
              <a:gd name="connsiteY5" fmla="*/ 0 h 4451555"/>
              <a:gd name="connsiteX6" fmla="*/ 1280652 w 5361039"/>
              <a:gd name="connsiteY6" fmla="*/ 191729 h 4451555"/>
              <a:gd name="connsiteX0" fmla="*/ 1280652 w 5361039"/>
              <a:gd name="connsiteY0" fmla="*/ 9832 h 4269658"/>
              <a:gd name="connsiteX1" fmla="*/ 233516 w 5361039"/>
              <a:gd name="connsiteY1" fmla="*/ 2974258 h 4269658"/>
              <a:gd name="connsiteX2" fmla="*/ 2681749 w 5361039"/>
              <a:gd name="connsiteY2" fmla="*/ 4198374 h 4269658"/>
              <a:gd name="connsiteX3" fmla="*/ 5056239 w 5361039"/>
              <a:gd name="connsiteY3" fmla="*/ 3401961 h 4269658"/>
              <a:gd name="connsiteX4" fmla="*/ 4510549 w 5361039"/>
              <a:gd name="connsiteY4" fmla="*/ 1263445 h 4269658"/>
              <a:gd name="connsiteX5" fmla="*/ 3763297 w 5361039"/>
              <a:gd name="connsiteY5" fmla="*/ 0 h 4269658"/>
              <a:gd name="connsiteX6" fmla="*/ 1280652 w 5361039"/>
              <a:gd name="connsiteY6" fmla="*/ 9832 h 4269658"/>
              <a:gd name="connsiteX0" fmla="*/ 1027471 w 5107858"/>
              <a:gd name="connsiteY0" fmla="*/ 9832 h 4257368"/>
              <a:gd name="connsiteX1" fmla="*/ 233516 w 5107858"/>
              <a:gd name="connsiteY1" fmla="*/ 3047999 h 4257368"/>
              <a:gd name="connsiteX2" fmla="*/ 2428568 w 5107858"/>
              <a:gd name="connsiteY2" fmla="*/ 4198374 h 4257368"/>
              <a:gd name="connsiteX3" fmla="*/ 4803058 w 5107858"/>
              <a:gd name="connsiteY3" fmla="*/ 3401961 h 4257368"/>
              <a:gd name="connsiteX4" fmla="*/ 4257368 w 5107858"/>
              <a:gd name="connsiteY4" fmla="*/ 1263445 h 4257368"/>
              <a:gd name="connsiteX5" fmla="*/ 3510116 w 5107858"/>
              <a:gd name="connsiteY5" fmla="*/ 0 h 4257368"/>
              <a:gd name="connsiteX6" fmla="*/ 1027471 w 5107858"/>
              <a:gd name="connsiteY6" fmla="*/ 9832 h 4257368"/>
              <a:gd name="connsiteX0" fmla="*/ 1083597 w 5163984"/>
              <a:gd name="connsiteY0" fmla="*/ 9832 h 4257368"/>
              <a:gd name="connsiteX1" fmla="*/ 746841 w 5163984"/>
              <a:gd name="connsiteY1" fmla="*/ 1371599 h 4257368"/>
              <a:gd name="connsiteX2" fmla="*/ 289642 w 5163984"/>
              <a:gd name="connsiteY2" fmla="*/ 3047999 h 4257368"/>
              <a:gd name="connsiteX3" fmla="*/ 2484694 w 5163984"/>
              <a:gd name="connsiteY3" fmla="*/ 4198374 h 4257368"/>
              <a:gd name="connsiteX4" fmla="*/ 4859184 w 5163984"/>
              <a:gd name="connsiteY4" fmla="*/ 3401961 h 4257368"/>
              <a:gd name="connsiteX5" fmla="*/ 4313494 w 5163984"/>
              <a:gd name="connsiteY5" fmla="*/ 1263445 h 4257368"/>
              <a:gd name="connsiteX6" fmla="*/ 3566242 w 5163984"/>
              <a:gd name="connsiteY6" fmla="*/ 0 h 4257368"/>
              <a:gd name="connsiteX7" fmla="*/ 1083597 w 5163984"/>
              <a:gd name="connsiteY7" fmla="*/ 9832 h 4257368"/>
              <a:gd name="connsiteX0" fmla="*/ 1083597 w 5163984"/>
              <a:gd name="connsiteY0" fmla="*/ 9832 h 4257368"/>
              <a:gd name="connsiteX1" fmla="*/ 746841 w 5163984"/>
              <a:gd name="connsiteY1" fmla="*/ 1371599 h 4257368"/>
              <a:gd name="connsiteX2" fmla="*/ 289642 w 5163984"/>
              <a:gd name="connsiteY2" fmla="*/ 3047999 h 4257368"/>
              <a:gd name="connsiteX3" fmla="*/ 2484694 w 5163984"/>
              <a:gd name="connsiteY3" fmla="*/ 4198374 h 4257368"/>
              <a:gd name="connsiteX4" fmla="*/ 4859184 w 5163984"/>
              <a:gd name="connsiteY4" fmla="*/ 3401961 h 4257368"/>
              <a:gd name="connsiteX5" fmla="*/ 4313494 w 5163984"/>
              <a:gd name="connsiteY5" fmla="*/ 1263445 h 4257368"/>
              <a:gd name="connsiteX6" fmla="*/ 3566242 w 5163984"/>
              <a:gd name="connsiteY6" fmla="*/ 0 h 4257368"/>
              <a:gd name="connsiteX7" fmla="*/ 1083597 w 5163984"/>
              <a:gd name="connsiteY7" fmla="*/ 9832 h 4257368"/>
              <a:gd name="connsiteX0" fmla="*/ 1083597 w 5163984"/>
              <a:gd name="connsiteY0" fmla="*/ 9832 h 4257368"/>
              <a:gd name="connsiteX1" fmla="*/ 746841 w 5163984"/>
              <a:gd name="connsiteY1" fmla="*/ 1371599 h 4257368"/>
              <a:gd name="connsiteX2" fmla="*/ 289642 w 5163984"/>
              <a:gd name="connsiteY2" fmla="*/ 3047999 h 4257368"/>
              <a:gd name="connsiteX3" fmla="*/ 2484694 w 5163984"/>
              <a:gd name="connsiteY3" fmla="*/ 4198374 h 4257368"/>
              <a:gd name="connsiteX4" fmla="*/ 4859184 w 5163984"/>
              <a:gd name="connsiteY4" fmla="*/ 3401961 h 4257368"/>
              <a:gd name="connsiteX5" fmla="*/ 4313494 w 5163984"/>
              <a:gd name="connsiteY5" fmla="*/ 1263445 h 4257368"/>
              <a:gd name="connsiteX6" fmla="*/ 3566242 w 5163984"/>
              <a:gd name="connsiteY6" fmla="*/ 0 h 4257368"/>
              <a:gd name="connsiteX7" fmla="*/ 1083597 w 5163984"/>
              <a:gd name="connsiteY7" fmla="*/ 9832 h 4257368"/>
              <a:gd name="connsiteX0" fmla="*/ 1083597 w 5128342"/>
              <a:gd name="connsiteY0" fmla="*/ 9832 h 4257368"/>
              <a:gd name="connsiteX1" fmla="*/ 746841 w 5128342"/>
              <a:gd name="connsiteY1" fmla="*/ 1371599 h 4257368"/>
              <a:gd name="connsiteX2" fmla="*/ 289642 w 5128342"/>
              <a:gd name="connsiteY2" fmla="*/ 3047999 h 4257368"/>
              <a:gd name="connsiteX3" fmla="*/ 2484694 w 5128342"/>
              <a:gd name="connsiteY3" fmla="*/ 4198374 h 4257368"/>
              <a:gd name="connsiteX4" fmla="*/ 4859184 w 5128342"/>
              <a:gd name="connsiteY4" fmla="*/ 3401961 h 4257368"/>
              <a:gd name="connsiteX5" fmla="*/ 4099641 w 5128342"/>
              <a:gd name="connsiteY5" fmla="*/ 1295399 h 4257368"/>
              <a:gd name="connsiteX6" fmla="*/ 3566242 w 5128342"/>
              <a:gd name="connsiteY6" fmla="*/ 0 h 4257368"/>
              <a:gd name="connsiteX7" fmla="*/ 1083597 w 5128342"/>
              <a:gd name="connsiteY7" fmla="*/ 9832 h 4257368"/>
              <a:gd name="connsiteX0" fmla="*/ 1083597 w 4978399"/>
              <a:gd name="connsiteY0" fmla="*/ 9832 h 4236474"/>
              <a:gd name="connsiteX1" fmla="*/ 746841 w 4978399"/>
              <a:gd name="connsiteY1" fmla="*/ 1371599 h 4236474"/>
              <a:gd name="connsiteX2" fmla="*/ 289642 w 4978399"/>
              <a:gd name="connsiteY2" fmla="*/ 3047999 h 4236474"/>
              <a:gd name="connsiteX3" fmla="*/ 2484694 w 4978399"/>
              <a:gd name="connsiteY3" fmla="*/ 4198374 h 4236474"/>
              <a:gd name="connsiteX4" fmla="*/ 4709241 w 4978399"/>
              <a:gd name="connsiteY4" fmla="*/ 3276599 h 4236474"/>
              <a:gd name="connsiteX5" fmla="*/ 4099641 w 4978399"/>
              <a:gd name="connsiteY5" fmla="*/ 1295399 h 4236474"/>
              <a:gd name="connsiteX6" fmla="*/ 3566242 w 4978399"/>
              <a:gd name="connsiteY6" fmla="*/ 0 h 4236474"/>
              <a:gd name="connsiteX7" fmla="*/ 1083597 w 4978399"/>
              <a:gd name="connsiteY7" fmla="*/ 9832 h 4236474"/>
              <a:gd name="connsiteX0" fmla="*/ 1073355 w 4978399"/>
              <a:gd name="connsiteY0" fmla="*/ 9832 h 3848099"/>
              <a:gd name="connsiteX1" fmla="*/ 736599 w 4978399"/>
              <a:gd name="connsiteY1" fmla="*/ 1371599 h 3848099"/>
              <a:gd name="connsiteX2" fmla="*/ 279400 w 4978399"/>
              <a:gd name="connsiteY2" fmla="*/ 3047999 h 3848099"/>
              <a:gd name="connsiteX3" fmla="*/ 2413000 w 4978399"/>
              <a:gd name="connsiteY3" fmla="*/ 3809999 h 3848099"/>
              <a:gd name="connsiteX4" fmla="*/ 4698999 w 4978399"/>
              <a:gd name="connsiteY4" fmla="*/ 3276599 h 3848099"/>
              <a:gd name="connsiteX5" fmla="*/ 4089399 w 4978399"/>
              <a:gd name="connsiteY5" fmla="*/ 1295399 h 3848099"/>
              <a:gd name="connsiteX6" fmla="*/ 3556000 w 4978399"/>
              <a:gd name="connsiteY6" fmla="*/ 0 h 3848099"/>
              <a:gd name="connsiteX7" fmla="*/ 1073355 w 4978399"/>
              <a:gd name="connsiteY7" fmla="*/ 9832 h 3848099"/>
              <a:gd name="connsiteX0" fmla="*/ 1073355 w 4978399"/>
              <a:gd name="connsiteY0" fmla="*/ 9832 h 3809999"/>
              <a:gd name="connsiteX1" fmla="*/ 736599 w 4978399"/>
              <a:gd name="connsiteY1" fmla="*/ 1371599 h 3809999"/>
              <a:gd name="connsiteX2" fmla="*/ 279400 w 4978399"/>
              <a:gd name="connsiteY2" fmla="*/ 3276600 h 3809999"/>
              <a:gd name="connsiteX3" fmla="*/ 2413000 w 4978399"/>
              <a:gd name="connsiteY3" fmla="*/ 3809999 h 3809999"/>
              <a:gd name="connsiteX4" fmla="*/ 4698999 w 4978399"/>
              <a:gd name="connsiteY4" fmla="*/ 3276599 h 3809999"/>
              <a:gd name="connsiteX5" fmla="*/ 4089399 w 4978399"/>
              <a:gd name="connsiteY5" fmla="*/ 1295399 h 3809999"/>
              <a:gd name="connsiteX6" fmla="*/ 3556000 w 4978399"/>
              <a:gd name="connsiteY6" fmla="*/ 0 h 3809999"/>
              <a:gd name="connsiteX7" fmla="*/ 1073355 w 4978399"/>
              <a:gd name="connsiteY7" fmla="*/ 9832 h 3809999"/>
              <a:gd name="connsiteX0" fmla="*/ 2114755 w 6019799"/>
              <a:gd name="connsiteY0" fmla="*/ 9832 h 5345290"/>
              <a:gd name="connsiteX1" fmla="*/ 1777999 w 6019799"/>
              <a:gd name="connsiteY1" fmla="*/ 1371599 h 5345290"/>
              <a:gd name="connsiteX2" fmla="*/ 279400 w 6019799"/>
              <a:gd name="connsiteY2" fmla="*/ 4938888 h 5345290"/>
              <a:gd name="connsiteX3" fmla="*/ 3454400 w 6019799"/>
              <a:gd name="connsiteY3" fmla="*/ 3809999 h 5345290"/>
              <a:gd name="connsiteX4" fmla="*/ 5740399 w 6019799"/>
              <a:gd name="connsiteY4" fmla="*/ 3276599 h 5345290"/>
              <a:gd name="connsiteX5" fmla="*/ 5130799 w 6019799"/>
              <a:gd name="connsiteY5" fmla="*/ 1295399 h 5345290"/>
              <a:gd name="connsiteX6" fmla="*/ 4597400 w 6019799"/>
              <a:gd name="connsiteY6" fmla="*/ 0 h 5345290"/>
              <a:gd name="connsiteX7" fmla="*/ 2114755 w 6019799"/>
              <a:gd name="connsiteY7" fmla="*/ 9832 h 5345290"/>
              <a:gd name="connsiteX0" fmla="*/ 2279855 w 6184899"/>
              <a:gd name="connsiteY0" fmla="*/ 9832 h 5456295"/>
              <a:gd name="connsiteX1" fmla="*/ 952500 w 6184899"/>
              <a:gd name="connsiteY1" fmla="*/ 705555 h 5456295"/>
              <a:gd name="connsiteX2" fmla="*/ 444500 w 6184899"/>
              <a:gd name="connsiteY2" fmla="*/ 4938888 h 5456295"/>
              <a:gd name="connsiteX3" fmla="*/ 3619500 w 6184899"/>
              <a:gd name="connsiteY3" fmla="*/ 3809999 h 5456295"/>
              <a:gd name="connsiteX4" fmla="*/ 5905499 w 6184899"/>
              <a:gd name="connsiteY4" fmla="*/ 3276599 h 5456295"/>
              <a:gd name="connsiteX5" fmla="*/ 5295899 w 6184899"/>
              <a:gd name="connsiteY5" fmla="*/ 1295399 h 5456295"/>
              <a:gd name="connsiteX6" fmla="*/ 4762500 w 6184899"/>
              <a:gd name="connsiteY6" fmla="*/ 0 h 5456295"/>
              <a:gd name="connsiteX7" fmla="*/ 2279855 w 6184899"/>
              <a:gd name="connsiteY7" fmla="*/ 9832 h 5456295"/>
              <a:gd name="connsiteX0" fmla="*/ 2237522 w 6142566"/>
              <a:gd name="connsiteY0" fmla="*/ 362614 h 5985466"/>
              <a:gd name="connsiteX1" fmla="*/ 1164167 w 6142566"/>
              <a:gd name="connsiteY1" fmla="*/ 0 h 5985466"/>
              <a:gd name="connsiteX2" fmla="*/ 402167 w 6142566"/>
              <a:gd name="connsiteY2" fmla="*/ 5291670 h 5985466"/>
              <a:gd name="connsiteX3" fmla="*/ 3577167 w 6142566"/>
              <a:gd name="connsiteY3" fmla="*/ 4162781 h 5985466"/>
              <a:gd name="connsiteX4" fmla="*/ 5863166 w 6142566"/>
              <a:gd name="connsiteY4" fmla="*/ 3629381 h 5985466"/>
              <a:gd name="connsiteX5" fmla="*/ 5253566 w 6142566"/>
              <a:gd name="connsiteY5" fmla="*/ 1648181 h 5985466"/>
              <a:gd name="connsiteX6" fmla="*/ 4720167 w 6142566"/>
              <a:gd name="connsiteY6" fmla="*/ 352782 h 5985466"/>
              <a:gd name="connsiteX7" fmla="*/ 2237522 w 6142566"/>
              <a:gd name="connsiteY7" fmla="*/ 362614 h 5985466"/>
              <a:gd name="connsiteX0" fmla="*/ 4720167 w 6142566"/>
              <a:gd name="connsiteY0" fmla="*/ 352782 h 5985466"/>
              <a:gd name="connsiteX1" fmla="*/ 1164167 w 6142566"/>
              <a:gd name="connsiteY1" fmla="*/ 0 h 5985466"/>
              <a:gd name="connsiteX2" fmla="*/ 402167 w 6142566"/>
              <a:gd name="connsiteY2" fmla="*/ 5291670 h 5985466"/>
              <a:gd name="connsiteX3" fmla="*/ 3577167 w 6142566"/>
              <a:gd name="connsiteY3" fmla="*/ 4162781 h 5985466"/>
              <a:gd name="connsiteX4" fmla="*/ 5863166 w 6142566"/>
              <a:gd name="connsiteY4" fmla="*/ 3629381 h 5985466"/>
              <a:gd name="connsiteX5" fmla="*/ 5253566 w 6142566"/>
              <a:gd name="connsiteY5" fmla="*/ 1648181 h 5985466"/>
              <a:gd name="connsiteX6" fmla="*/ 4720167 w 6142566"/>
              <a:gd name="connsiteY6" fmla="*/ 352782 h 5985466"/>
              <a:gd name="connsiteX0" fmla="*/ 5482166 w 6142566"/>
              <a:gd name="connsiteY0" fmla="*/ 0 h 6338239"/>
              <a:gd name="connsiteX1" fmla="*/ 1164167 w 6142566"/>
              <a:gd name="connsiteY1" fmla="*/ 352773 h 6338239"/>
              <a:gd name="connsiteX2" fmla="*/ 402167 w 6142566"/>
              <a:gd name="connsiteY2" fmla="*/ 5644443 h 6338239"/>
              <a:gd name="connsiteX3" fmla="*/ 3577167 w 6142566"/>
              <a:gd name="connsiteY3" fmla="*/ 4515554 h 6338239"/>
              <a:gd name="connsiteX4" fmla="*/ 5863166 w 6142566"/>
              <a:gd name="connsiteY4" fmla="*/ 3982154 h 6338239"/>
              <a:gd name="connsiteX5" fmla="*/ 5253566 w 6142566"/>
              <a:gd name="connsiteY5" fmla="*/ 2000954 h 6338239"/>
              <a:gd name="connsiteX6" fmla="*/ 5482166 w 6142566"/>
              <a:gd name="connsiteY6" fmla="*/ 0 h 6338239"/>
              <a:gd name="connsiteX0" fmla="*/ 5482166 w 6265333"/>
              <a:gd name="connsiteY0" fmla="*/ 0 h 6338239"/>
              <a:gd name="connsiteX1" fmla="*/ 1164167 w 6265333"/>
              <a:gd name="connsiteY1" fmla="*/ 352773 h 6338239"/>
              <a:gd name="connsiteX2" fmla="*/ 402167 w 6265333"/>
              <a:gd name="connsiteY2" fmla="*/ 5644443 h 6338239"/>
              <a:gd name="connsiteX3" fmla="*/ 3577167 w 6265333"/>
              <a:gd name="connsiteY3" fmla="*/ 4515554 h 6338239"/>
              <a:gd name="connsiteX4" fmla="*/ 5863166 w 6265333"/>
              <a:gd name="connsiteY4" fmla="*/ 3982154 h 6338239"/>
              <a:gd name="connsiteX5" fmla="*/ 5482166 w 6265333"/>
              <a:gd name="connsiteY5" fmla="*/ 0 h 6338239"/>
              <a:gd name="connsiteX0" fmla="*/ 5482166 w 7069666"/>
              <a:gd name="connsiteY0" fmla="*/ 0 h 7102591"/>
              <a:gd name="connsiteX1" fmla="*/ 1164167 w 7069666"/>
              <a:gd name="connsiteY1" fmla="*/ 352773 h 7102591"/>
              <a:gd name="connsiteX2" fmla="*/ 402167 w 7069666"/>
              <a:gd name="connsiteY2" fmla="*/ 5644443 h 7102591"/>
              <a:gd name="connsiteX3" fmla="*/ 3577167 w 7069666"/>
              <a:gd name="connsiteY3" fmla="*/ 4515554 h 7102591"/>
              <a:gd name="connsiteX4" fmla="*/ 6752166 w 7069666"/>
              <a:gd name="connsiteY4" fmla="*/ 6349998 h 7102591"/>
              <a:gd name="connsiteX5" fmla="*/ 5482166 w 7069666"/>
              <a:gd name="connsiteY5" fmla="*/ 0 h 7102591"/>
              <a:gd name="connsiteX0" fmla="*/ 6011332 w 7598832"/>
              <a:gd name="connsiteY0" fmla="*/ 0 h 7290739"/>
              <a:gd name="connsiteX1" fmla="*/ 1693333 w 7598832"/>
              <a:gd name="connsiteY1" fmla="*/ 352773 h 7290739"/>
              <a:gd name="connsiteX2" fmla="*/ 931333 w 7598832"/>
              <a:gd name="connsiteY2" fmla="*/ 5644443 h 7290739"/>
              <a:gd name="connsiteX3" fmla="*/ 7281332 w 7598832"/>
              <a:gd name="connsiteY3" fmla="*/ 6349998 h 7290739"/>
              <a:gd name="connsiteX4" fmla="*/ 6011332 w 7598832"/>
              <a:gd name="connsiteY4" fmla="*/ 0 h 7290739"/>
              <a:gd name="connsiteX0" fmla="*/ 6011332 w 7598832"/>
              <a:gd name="connsiteY0" fmla="*/ 0 h 6349998"/>
              <a:gd name="connsiteX1" fmla="*/ 1693333 w 7598832"/>
              <a:gd name="connsiteY1" fmla="*/ 352773 h 6349998"/>
              <a:gd name="connsiteX2" fmla="*/ 931333 w 7598832"/>
              <a:gd name="connsiteY2" fmla="*/ 5644443 h 6349998"/>
              <a:gd name="connsiteX3" fmla="*/ 7281332 w 7598832"/>
              <a:gd name="connsiteY3" fmla="*/ 6349998 h 6349998"/>
              <a:gd name="connsiteX4" fmla="*/ 6011332 w 7598832"/>
              <a:gd name="connsiteY4" fmla="*/ 0 h 6349998"/>
              <a:gd name="connsiteX0" fmla="*/ 6011332 w 7598832"/>
              <a:gd name="connsiteY0" fmla="*/ 0 h 6349998"/>
              <a:gd name="connsiteX1" fmla="*/ 1693333 w 7598832"/>
              <a:gd name="connsiteY1" fmla="*/ 352773 h 6349998"/>
              <a:gd name="connsiteX2" fmla="*/ 931333 w 7598832"/>
              <a:gd name="connsiteY2" fmla="*/ 5997220 h 6349998"/>
              <a:gd name="connsiteX3" fmla="*/ 7281332 w 7598832"/>
              <a:gd name="connsiteY3" fmla="*/ 6349998 h 6349998"/>
              <a:gd name="connsiteX4" fmla="*/ 6011332 w 7598832"/>
              <a:gd name="connsiteY4" fmla="*/ 0 h 6349998"/>
              <a:gd name="connsiteX0" fmla="*/ 6011332 w 7598832"/>
              <a:gd name="connsiteY0" fmla="*/ 0 h 6349998"/>
              <a:gd name="connsiteX1" fmla="*/ 1693333 w 7598832"/>
              <a:gd name="connsiteY1" fmla="*/ 352773 h 6349998"/>
              <a:gd name="connsiteX2" fmla="*/ 931333 w 7598832"/>
              <a:gd name="connsiteY2" fmla="*/ 6349998 h 6349998"/>
              <a:gd name="connsiteX3" fmla="*/ 7281332 w 7598832"/>
              <a:gd name="connsiteY3" fmla="*/ 6349998 h 6349998"/>
              <a:gd name="connsiteX4" fmla="*/ 6011332 w 7598832"/>
              <a:gd name="connsiteY4" fmla="*/ 0 h 6349998"/>
              <a:gd name="connsiteX0" fmla="*/ 6011332 w 7598832"/>
              <a:gd name="connsiteY0" fmla="*/ 352778 h 6702776"/>
              <a:gd name="connsiteX1" fmla="*/ 1947333 w 7598832"/>
              <a:gd name="connsiteY1" fmla="*/ 0 h 6702776"/>
              <a:gd name="connsiteX2" fmla="*/ 931333 w 7598832"/>
              <a:gd name="connsiteY2" fmla="*/ 6702776 h 6702776"/>
              <a:gd name="connsiteX3" fmla="*/ 7281332 w 7598832"/>
              <a:gd name="connsiteY3" fmla="*/ 6702776 h 6702776"/>
              <a:gd name="connsiteX4" fmla="*/ 6011332 w 7598832"/>
              <a:gd name="connsiteY4" fmla="*/ 352778 h 6702776"/>
              <a:gd name="connsiteX0" fmla="*/ 6096000 w 7598832"/>
              <a:gd name="connsiteY0" fmla="*/ 0 h 7055554"/>
              <a:gd name="connsiteX1" fmla="*/ 1947333 w 7598832"/>
              <a:gd name="connsiteY1" fmla="*/ 352778 h 7055554"/>
              <a:gd name="connsiteX2" fmla="*/ 931333 w 7598832"/>
              <a:gd name="connsiteY2" fmla="*/ 7055554 h 7055554"/>
              <a:gd name="connsiteX3" fmla="*/ 7281332 w 7598832"/>
              <a:gd name="connsiteY3" fmla="*/ 7055554 h 7055554"/>
              <a:gd name="connsiteX4" fmla="*/ 6096000 w 7598832"/>
              <a:gd name="connsiteY4" fmla="*/ 0 h 7055554"/>
              <a:gd name="connsiteX0" fmla="*/ 6164280 w 7667112"/>
              <a:gd name="connsiteY0" fmla="*/ 0 h 7055554"/>
              <a:gd name="connsiteX1" fmla="*/ 2015613 w 7667112"/>
              <a:gd name="connsiteY1" fmla="*/ 352778 h 7055554"/>
              <a:gd name="connsiteX2" fmla="*/ 1422947 w 7667112"/>
              <a:gd name="connsiteY2" fmla="*/ 2822222 h 7055554"/>
              <a:gd name="connsiteX3" fmla="*/ 999613 w 7667112"/>
              <a:gd name="connsiteY3" fmla="*/ 7055554 h 7055554"/>
              <a:gd name="connsiteX4" fmla="*/ 7349612 w 7667112"/>
              <a:gd name="connsiteY4" fmla="*/ 7055554 h 7055554"/>
              <a:gd name="connsiteX5" fmla="*/ 6164280 w 7667112"/>
              <a:gd name="connsiteY5" fmla="*/ 0 h 7055554"/>
              <a:gd name="connsiteX0" fmla="*/ 5164667 w 6667499"/>
              <a:gd name="connsiteY0" fmla="*/ 0 h 7055554"/>
              <a:gd name="connsiteX1" fmla="*/ 1016000 w 6667499"/>
              <a:gd name="connsiteY1" fmla="*/ 352778 h 7055554"/>
              <a:gd name="connsiteX2" fmla="*/ 423334 w 6667499"/>
              <a:gd name="connsiteY2" fmla="*/ 2822222 h 7055554"/>
              <a:gd name="connsiteX3" fmla="*/ 0 w 6667499"/>
              <a:gd name="connsiteY3" fmla="*/ 7055554 h 7055554"/>
              <a:gd name="connsiteX4" fmla="*/ 6349999 w 6667499"/>
              <a:gd name="connsiteY4" fmla="*/ 7055554 h 7055554"/>
              <a:gd name="connsiteX5" fmla="*/ 5164667 w 6667499"/>
              <a:gd name="connsiteY5" fmla="*/ 0 h 7055554"/>
              <a:gd name="connsiteX0" fmla="*/ 5164667 w 6667499"/>
              <a:gd name="connsiteY0" fmla="*/ 0 h 7055554"/>
              <a:gd name="connsiteX1" fmla="*/ 1016000 w 6667499"/>
              <a:gd name="connsiteY1" fmla="*/ 352778 h 7055554"/>
              <a:gd name="connsiteX2" fmla="*/ 423334 w 6667499"/>
              <a:gd name="connsiteY2" fmla="*/ 2822222 h 7055554"/>
              <a:gd name="connsiteX3" fmla="*/ 0 w 6667499"/>
              <a:gd name="connsiteY3" fmla="*/ 7055554 h 7055554"/>
              <a:gd name="connsiteX4" fmla="*/ 6349999 w 6667499"/>
              <a:gd name="connsiteY4" fmla="*/ 7055554 h 7055554"/>
              <a:gd name="connsiteX5" fmla="*/ 5164667 w 6667499"/>
              <a:gd name="connsiteY5" fmla="*/ 0 h 7055554"/>
              <a:gd name="connsiteX0" fmla="*/ 5164667 w 6667499"/>
              <a:gd name="connsiteY0" fmla="*/ 0 h 7055554"/>
              <a:gd name="connsiteX1" fmla="*/ 1016000 w 6667499"/>
              <a:gd name="connsiteY1" fmla="*/ 352778 h 7055554"/>
              <a:gd name="connsiteX2" fmla="*/ 0 w 6667499"/>
              <a:gd name="connsiteY2" fmla="*/ 7055554 h 7055554"/>
              <a:gd name="connsiteX3" fmla="*/ 6349999 w 6667499"/>
              <a:gd name="connsiteY3" fmla="*/ 7055554 h 7055554"/>
              <a:gd name="connsiteX4" fmla="*/ 5164667 w 6667499"/>
              <a:gd name="connsiteY4" fmla="*/ 0 h 7055554"/>
              <a:gd name="connsiteX0" fmla="*/ 5164667 w 6667499"/>
              <a:gd name="connsiteY0" fmla="*/ 352778 h 7408332"/>
              <a:gd name="connsiteX1" fmla="*/ 846667 w 6667499"/>
              <a:gd name="connsiteY1" fmla="*/ 0 h 7408332"/>
              <a:gd name="connsiteX2" fmla="*/ 0 w 6667499"/>
              <a:gd name="connsiteY2" fmla="*/ 7408332 h 7408332"/>
              <a:gd name="connsiteX3" fmla="*/ 6349999 w 6667499"/>
              <a:gd name="connsiteY3" fmla="*/ 7408332 h 7408332"/>
              <a:gd name="connsiteX4" fmla="*/ 5164667 w 6667499"/>
              <a:gd name="connsiteY4" fmla="*/ 352778 h 7408332"/>
              <a:gd name="connsiteX0" fmla="*/ 5164667 w 6667499"/>
              <a:gd name="connsiteY0" fmla="*/ 352778 h 7408332"/>
              <a:gd name="connsiteX1" fmla="*/ 846667 w 6667499"/>
              <a:gd name="connsiteY1" fmla="*/ 0 h 7408332"/>
              <a:gd name="connsiteX2" fmla="*/ 0 w 6667499"/>
              <a:gd name="connsiteY2" fmla="*/ 7408332 h 7408332"/>
              <a:gd name="connsiteX3" fmla="*/ 6349999 w 6667499"/>
              <a:gd name="connsiteY3" fmla="*/ 7408332 h 7408332"/>
              <a:gd name="connsiteX4" fmla="*/ 5164667 w 6667499"/>
              <a:gd name="connsiteY4" fmla="*/ 352778 h 7408332"/>
              <a:gd name="connsiteX0" fmla="*/ 5164667 w 6667499"/>
              <a:gd name="connsiteY0" fmla="*/ 0 h 7055554"/>
              <a:gd name="connsiteX1" fmla="*/ 677333 w 6667499"/>
              <a:gd name="connsiteY1" fmla="*/ 352777 h 7055554"/>
              <a:gd name="connsiteX2" fmla="*/ 0 w 6667499"/>
              <a:gd name="connsiteY2" fmla="*/ 7055554 h 7055554"/>
              <a:gd name="connsiteX3" fmla="*/ 6349999 w 6667499"/>
              <a:gd name="connsiteY3" fmla="*/ 7055554 h 7055554"/>
              <a:gd name="connsiteX4" fmla="*/ 5164667 w 6667499"/>
              <a:gd name="connsiteY4" fmla="*/ 0 h 7055554"/>
              <a:gd name="connsiteX0" fmla="*/ 5164667 w 6667499"/>
              <a:gd name="connsiteY0" fmla="*/ 0 h 7055554"/>
              <a:gd name="connsiteX1" fmla="*/ 677333 w 6667499"/>
              <a:gd name="connsiteY1" fmla="*/ 705555 h 7055554"/>
              <a:gd name="connsiteX2" fmla="*/ 0 w 6667499"/>
              <a:gd name="connsiteY2" fmla="*/ 7055554 h 7055554"/>
              <a:gd name="connsiteX3" fmla="*/ 6349999 w 6667499"/>
              <a:gd name="connsiteY3" fmla="*/ 7055554 h 7055554"/>
              <a:gd name="connsiteX4" fmla="*/ 5164667 w 6667499"/>
              <a:gd name="connsiteY4" fmla="*/ 0 h 7055554"/>
              <a:gd name="connsiteX0" fmla="*/ 5249333 w 6667499"/>
              <a:gd name="connsiteY0" fmla="*/ 0 h 6349999"/>
              <a:gd name="connsiteX1" fmla="*/ 677333 w 6667499"/>
              <a:gd name="connsiteY1" fmla="*/ 0 h 6349999"/>
              <a:gd name="connsiteX2" fmla="*/ 0 w 6667499"/>
              <a:gd name="connsiteY2" fmla="*/ 6349999 h 6349999"/>
              <a:gd name="connsiteX3" fmla="*/ 6349999 w 6667499"/>
              <a:gd name="connsiteY3" fmla="*/ 6349999 h 6349999"/>
              <a:gd name="connsiteX4" fmla="*/ 5249333 w 6667499"/>
              <a:gd name="connsiteY4" fmla="*/ 0 h 6349999"/>
              <a:gd name="connsiteX0" fmla="*/ 5249333 w 6349999"/>
              <a:gd name="connsiteY0" fmla="*/ 0 h 6349999"/>
              <a:gd name="connsiteX1" fmla="*/ 677333 w 6349999"/>
              <a:gd name="connsiteY1" fmla="*/ 0 h 6349999"/>
              <a:gd name="connsiteX2" fmla="*/ 0 w 6349999"/>
              <a:gd name="connsiteY2" fmla="*/ 6349999 h 6349999"/>
              <a:gd name="connsiteX3" fmla="*/ 6349999 w 6349999"/>
              <a:gd name="connsiteY3" fmla="*/ 6349999 h 6349999"/>
              <a:gd name="connsiteX4" fmla="*/ 5249333 w 6349999"/>
              <a:gd name="connsiteY4" fmla="*/ 0 h 6349999"/>
              <a:gd name="connsiteX0" fmla="*/ 5249333 w 6349999"/>
              <a:gd name="connsiteY0" fmla="*/ 0 h 6349999"/>
              <a:gd name="connsiteX1" fmla="*/ 677333 w 6349999"/>
              <a:gd name="connsiteY1" fmla="*/ 0 h 6349999"/>
              <a:gd name="connsiteX2" fmla="*/ 0 w 6349999"/>
              <a:gd name="connsiteY2" fmla="*/ 6349999 h 6349999"/>
              <a:gd name="connsiteX3" fmla="*/ 6349999 w 6349999"/>
              <a:gd name="connsiteY3" fmla="*/ 6349999 h 6349999"/>
              <a:gd name="connsiteX4" fmla="*/ 6180667 w 6349999"/>
              <a:gd name="connsiteY4" fmla="*/ 1411111 h 6349999"/>
              <a:gd name="connsiteX5" fmla="*/ 5249333 w 6349999"/>
              <a:gd name="connsiteY5" fmla="*/ 0 h 6349999"/>
              <a:gd name="connsiteX0" fmla="*/ 5249333 w 6349999"/>
              <a:gd name="connsiteY0" fmla="*/ 0 h 6349999"/>
              <a:gd name="connsiteX1" fmla="*/ 677333 w 6349999"/>
              <a:gd name="connsiteY1" fmla="*/ 0 h 6349999"/>
              <a:gd name="connsiteX2" fmla="*/ 84667 w 6349999"/>
              <a:gd name="connsiteY2" fmla="*/ 2469444 h 6349999"/>
              <a:gd name="connsiteX3" fmla="*/ 0 w 6349999"/>
              <a:gd name="connsiteY3" fmla="*/ 6349999 h 6349999"/>
              <a:gd name="connsiteX4" fmla="*/ 6349999 w 6349999"/>
              <a:gd name="connsiteY4" fmla="*/ 6349999 h 6349999"/>
              <a:gd name="connsiteX5" fmla="*/ 6180667 w 6349999"/>
              <a:gd name="connsiteY5" fmla="*/ 1411111 h 6349999"/>
              <a:gd name="connsiteX6" fmla="*/ 5249333 w 6349999"/>
              <a:gd name="connsiteY6" fmla="*/ 0 h 634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49999" h="6349999">
                <a:moveTo>
                  <a:pt x="5249333" y="0"/>
                </a:moveTo>
                <a:lnTo>
                  <a:pt x="677333" y="0"/>
                </a:lnTo>
                <a:lnTo>
                  <a:pt x="84667" y="2469444"/>
                </a:lnTo>
                <a:lnTo>
                  <a:pt x="0" y="6349999"/>
                </a:lnTo>
                <a:lnTo>
                  <a:pt x="6349999" y="6349999"/>
                </a:lnTo>
                <a:lnTo>
                  <a:pt x="6180667" y="1411111"/>
                </a:lnTo>
                <a:lnTo>
                  <a:pt x="5249333" y="0"/>
                </a:lnTo>
                <a:close/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762000" y="5486400"/>
            <a:ext cx="7696200" cy="1021049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 b="1" i="1" dirty="0"/>
              <a:t>Almost all small arteries, arterioles, venules &amp; veins have sympathetic constrictor innervation</a:t>
            </a:r>
            <a:r>
              <a:rPr lang="en-US" sz="1700" b="1" i="1" dirty="0" smtClean="0"/>
              <a:t>. Changes in sympathetic activity can affect TPR.</a:t>
            </a:r>
          </a:p>
          <a:p>
            <a:pPr>
              <a:lnSpc>
                <a:spcPct val="110000"/>
              </a:lnSpc>
              <a:spcAft>
                <a:spcPct val="25000"/>
              </a:spcAft>
            </a:pPr>
            <a:r>
              <a:rPr lang="en-US" sz="1700" b="1" i="1" dirty="0" smtClean="0"/>
              <a:t>Sympathetic </a:t>
            </a:r>
            <a:r>
              <a:rPr lang="en-US" sz="1700" b="1" i="1" dirty="0"/>
              <a:t>nerves also carry vasodilator fibers to skeletal muscle.</a:t>
            </a:r>
          </a:p>
        </p:txBody>
      </p:sp>
      <p:sp>
        <p:nvSpPr>
          <p:cNvPr id="10243" name="AutoShape 20"/>
          <p:cNvSpPr>
            <a:spLocks noChangeArrowheads="1"/>
          </p:cNvSpPr>
          <p:nvPr/>
        </p:nvSpPr>
        <p:spPr bwMode="auto">
          <a:xfrm>
            <a:off x="609600" y="1604963"/>
            <a:ext cx="28194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FF0000"/>
            </a:solidFill>
            <a:prstDash val="dash"/>
            <a:round/>
            <a:headEnd/>
            <a:tailEnd type="none" w="lg" len="lg"/>
          </a:ln>
        </p:spPr>
        <p:txBody>
          <a:bodyPr wrap="none" tIns="91440" anchor="ctr">
            <a:spAutoFit/>
          </a:bodyPr>
          <a:lstStyle/>
          <a:p>
            <a:endParaRPr lang="en-US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5943600" y="2703513"/>
            <a:ext cx="1143000" cy="36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inhibition</a:t>
            </a:r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7543800" y="2573338"/>
            <a:ext cx="12954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Vasodilator area A1</a:t>
            </a:r>
          </a:p>
        </p:txBody>
      </p:sp>
      <p:cxnSp>
        <p:nvCxnSpPr>
          <p:cNvPr id="10246" name="AutoShape 11"/>
          <p:cNvCxnSpPr>
            <a:cxnSpLocks noChangeShapeType="1"/>
            <a:stCxn id="10245" idx="1"/>
            <a:endCxn id="10244" idx="3"/>
          </p:cNvCxnSpPr>
          <p:nvPr/>
        </p:nvCxnSpPr>
        <p:spPr bwMode="auto">
          <a:xfrm flipH="1">
            <a:off x="7094538" y="2886075"/>
            <a:ext cx="441325" cy="158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cxnSp>
        <p:nvCxnSpPr>
          <p:cNvPr id="10247" name="AutoShape 14"/>
          <p:cNvCxnSpPr>
            <a:cxnSpLocks noChangeShapeType="1"/>
            <a:stCxn id="10262" idx="2"/>
            <a:endCxn id="10252" idx="0"/>
          </p:cNvCxnSpPr>
          <p:nvPr/>
        </p:nvCxnSpPr>
        <p:spPr bwMode="auto">
          <a:xfrm rot="5400000">
            <a:off x="2844007" y="543718"/>
            <a:ext cx="717550" cy="2551113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</p:spPr>
      </p:cxnSp>
      <p:cxnSp>
        <p:nvCxnSpPr>
          <p:cNvPr id="10248" name="AutoShape 15"/>
          <p:cNvCxnSpPr>
            <a:cxnSpLocks noChangeShapeType="1"/>
            <a:stCxn id="10262" idx="2"/>
            <a:endCxn id="10245" idx="0"/>
          </p:cNvCxnSpPr>
          <p:nvPr/>
        </p:nvCxnSpPr>
        <p:spPr bwMode="auto">
          <a:xfrm rot="16200000" flipH="1">
            <a:off x="5782469" y="156369"/>
            <a:ext cx="1104900" cy="3713162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</p:spPr>
      </p:cxnSp>
      <p:sp>
        <p:nvSpPr>
          <p:cNvPr id="10249" name="Freeform 19"/>
          <p:cNvSpPr>
            <a:spLocks/>
          </p:cNvSpPr>
          <p:nvPr/>
        </p:nvSpPr>
        <p:spPr bwMode="auto">
          <a:xfrm>
            <a:off x="2819400" y="1452563"/>
            <a:ext cx="1752600" cy="2638425"/>
          </a:xfrm>
          <a:custGeom>
            <a:avLst/>
            <a:gdLst>
              <a:gd name="T0" fmla="*/ 2147483647 w 1104"/>
              <a:gd name="T1" fmla="*/ 0 h 1662"/>
              <a:gd name="T2" fmla="*/ 2116931107 w 1104"/>
              <a:gd name="T3" fmla="*/ 312499382 h 1662"/>
              <a:gd name="T4" fmla="*/ 1265118275 w 1104"/>
              <a:gd name="T5" fmla="*/ 357862182 h 1662"/>
              <a:gd name="T6" fmla="*/ 544353708 w 1104"/>
              <a:gd name="T7" fmla="*/ 1025704483 h 1662"/>
              <a:gd name="T8" fmla="*/ 451107174 w 1104"/>
              <a:gd name="T9" fmla="*/ 2147483647 h 1662"/>
              <a:gd name="T10" fmla="*/ 403224921 w 1104"/>
              <a:gd name="T11" fmla="*/ 2147483647 h 1662"/>
              <a:gd name="T12" fmla="*/ 0 w 1104"/>
              <a:gd name="T13" fmla="*/ 2147483647 h 16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04"/>
              <a:gd name="T22" fmla="*/ 0 h 1662"/>
              <a:gd name="T23" fmla="*/ 1104 w 1104"/>
              <a:gd name="T24" fmla="*/ 1662 h 16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04" h="1662">
                <a:moveTo>
                  <a:pt x="1104" y="0"/>
                </a:moveTo>
                <a:cubicBezTo>
                  <a:pt x="1060" y="21"/>
                  <a:pt x="940" y="100"/>
                  <a:pt x="840" y="124"/>
                </a:cubicBezTo>
                <a:cubicBezTo>
                  <a:pt x="740" y="148"/>
                  <a:pt x="606" y="95"/>
                  <a:pt x="502" y="142"/>
                </a:cubicBezTo>
                <a:cubicBezTo>
                  <a:pt x="398" y="189"/>
                  <a:pt x="270" y="237"/>
                  <a:pt x="216" y="407"/>
                </a:cubicBezTo>
                <a:cubicBezTo>
                  <a:pt x="162" y="577"/>
                  <a:pt x="188" y="972"/>
                  <a:pt x="179" y="1162"/>
                </a:cubicBezTo>
                <a:cubicBezTo>
                  <a:pt x="170" y="1352"/>
                  <a:pt x="190" y="1467"/>
                  <a:pt x="160" y="1550"/>
                </a:cubicBezTo>
                <a:cubicBezTo>
                  <a:pt x="130" y="1633"/>
                  <a:pt x="33" y="1639"/>
                  <a:pt x="0" y="1662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 type="stealth" w="lg" len="lg"/>
          </a:ln>
        </p:spPr>
        <p:txBody>
          <a:bodyPr tIns="91440" anchor="ctr">
            <a:spAutoFit/>
          </a:bodyPr>
          <a:lstStyle/>
          <a:p>
            <a:endParaRPr lang="en-US"/>
          </a:p>
        </p:txBody>
      </p:sp>
      <p:sp>
        <p:nvSpPr>
          <p:cNvPr id="10250" name="Text Box 7"/>
          <p:cNvSpPr txBox="1">
            <a:spLocks noChangeArrowheads="1"/>
          </p:cNvSpPr>
          <p:nvPr/>
        </p:nvSpPr>
        <p:spPr bwMode="auto">
          <a:xfrm>
            <a:off x="1012825" y="3814763"/>
            <a:ext cx="18288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 dirty="0"/>
              <a:t>Sino-atrial node (heart rate)</a:t>
            </a:r>
          </a:p>
        </p:txBody>
      </p:sp>
      <p:sp>
        <p:nvSpPr>
          <p:cNvPr id="10251" name="Text Box 8"/>
          <p:cNvSpPr txBox="1">
            <a:spLocks noChangeArrowheads="1"/>
          </p:cNvSpPr>
          <p:nvPr/>
        </p:nvSpPr>
        <p:spPr bwMode="auto">
          <a:xfrm>
            <a:off x="1203325" y="3051175"/>
            <a:ext cx="14478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Vagus nerve</a:t>
            </a:r>
          </a:p>
        </p:txBody>
      </p:sp>
      <p:sp>
        <p:nvSpPr>
          <p:cNvPr id="10252" name="Text Box 9"/>
          <p:cNvSpPr txBox="1">
            <a:spLocks noChangeArrowheads="1"/>
          </p:cNvSpPr>
          <p:nvPr/>
        </p:nvSpPr>
        <p:spPr bwMode="auto">
          <a:xfrm>
            <a:off x="1165225" y="2185988"/>
            <a:ext cx="15240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25000"/>
              </a:spcAft>
            </a:pPr>
            <a:r>
              <a:rPr lang="en-US" sz="1700"/>
              <a:t>Dorsal motor nucleus</a:t>
            </a:r>
          </a:p>
        </p:txBody>
      </p:sp>
      <p:cxnSp>
        <p:nvCxnSpPr>
          <p:cNvPr id="10253" name="AutoShape 16"/>
          <p:cNvCxnSpPr>
            <a:cxnSpLocks noChangeShapeType="1"/>
            <a:stCxn id="10252" idx="2"/>
            <a:endCxn id="10251" idx="0"/>
          </p:cNvCxnSpPr>
          <p:nvPr/>
        </p:nvCxnSpPr>
        <p:spPr bwMode="auto">
          <a:xfrm>
            <a:off x="1927225" y="2819400"/>
            <a:ext cx="0" cy="2238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cxnSp>
        <p:nvCxnSpPr>
          <p:cNvPr id="10254" name="AutoShape 17"/>
          <p:cNvCxnSpPr>
            <a:cxnSpLocks noChangeShapeType="1"/>
            <a:stCxn id="10251" idx="2"/>
            <a:endCxn id="10250" idx="0"/>
          </p:cNvCxnSpPr>
          <p:nvPr/>
        </p:nvCxnSpPr>
        <p:spPr bwMode="auto">
          <a:xfrm>
            <a:off x="1927225" y="3425825"/>
            <a:ext cx="0" cy="3810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sp>
        <p:nvSpPr>
          <p:cNvPr id="10255" name="Text Box 21"/>
          <p:cNvSpPr txBox="1">
            <a:spLocks noChangeArrowheads="1"/>
          </p:cNvSpPr>
          <p:nvPr/>
        </p:nvSpPr>
        <p:spPr bwMode="auto">
          <a:xfrm>
            <a:off x="960438" y="4581525"/>
            <a:ext cx="1935162" cy="376238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Aft>
                <a:spcPct val="25000"/>
              </a:spcAft>
            </a:pPr>
            <a:r>
              <a:rPr lang="en-US" sz="1700" b="1"/>
              <a:t>parasympathetic</a:t>
            </a:r>
          </a:p>
        </p:txBody>
      </p:sp>
      <p:cxnSp>
        <p:nvCxnSpPr>
          <p:cNvPr id="10256" name="AutoShape 13"/>
          <p:cNvCxnSpPr>
            <a:cxnSpLocks noChangeShapeType="1"/>
            <a:stCxn id="10262" idx="2"/>
            <a:endCxn id="10264" idx="0"/>
          </p:cNvCxnSpPr>
          <p:nvPr/>
        </p:nvCxnSpPr>
        <p:spPr bwMode="auto">
          <a:xfrm rot="5400000">
            <a:off x="3925094" y="2013744"/>
            <a:ext cx="1106488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cxnSp>
        <p:nvCxnSpPr>
          <p:cNvPr id="10257" name="AutoShape 18"/>
          <p:cNvCxnSpPr>
            <a:cxnSpLocks noChangeShapeType="1"/>
            <a:stCxn id="10264" idx="2"/>
            <a:endCxn id="10263" idx="0"/>
          </p:cNvCxnSpPr>
          <p:nvPr/>
        </p:nvCxnSpPr>
        <p:spPr bwMode="auto">
          <a:xfrm>
            <a:off x="4478338" y="3208338"/>
            <a:ext cx="0" cy="3016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grpSp>
        <p:nvGrpSpPr>
          <p:cNvPr id="10258" name="Group 32"/>
          <p:cNvGrpSpPr>
            <a:grpSpLocks/>
          </p:cNvGrpSpPr>
          <p:nvPr/>
        </p:nvGrpSpPr>
        <p:grpSpPr bwMode="auto">
          <a:xfrm>
            <a:off x="3373438" y="762000"/>
            <a:ext cx="2209800" cy="3662363"/>
            <a:chOff x="2125" y="480"/>
            <a:chExt cx="1392" cy="2307"/>
          </a:xfrm>
        </p:grpSpPr>
        <p:sp>
          <p:nvSpPr>
            <p:cNvPr id="10261" name="AutoShape 22"/>
            <p:cNvSpPr>
              <a:spLocks noChangeArrowheads="1"/>
            </p:cNvSpPr>
            <p:nvPr/>
          </p:nvSpPr>
          <p:spPr bwMode="auto">
            <a:xfrm>
              <a:off x="2125" y="1435"/>
              <a:ext cx="1392" cy="119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rgbClr val="008000"/>
              </a:solidFill>
              <a:prstDash val="dash"/>
              <a:round/>
              <a:headEnd/>
              <a:tailEnd type="none" w="lg" len="lg"/>
            </a:ln>
          </p:spPr>
          <p:txBody>
            <a:bodyPr t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10262" name="Text Box 23"/>
            <p:cNvSpPr txBox="1">
              <a:spLocks noChangeArrowheads="1"/>
            </p:cNvSpPr>
            <p:nvPr/>
          </p:nvSpPr>
          <p:spPr bwMode="auto">
            <a:xfrm>
              <a:off x="2197" y="480"/>
              <a:ext cx="1248" cy="43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8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Vasomotor center</a:t>
              </a:r>
            </a:p>
            <a:p>
              <a:pPr>
                <a:spcAft>
                  <a:spcPct val="25000"/>
                </a:spcAft>
              </a:pPr>
              <a:r>
                <a:rPr lang="en-US" sz="1700"/>
                <a:t>(Medulla &amp; Pons)</a:t>
              </a:r>
            </a:p>
          </p:txBody>
        </p:sp>
        <p:sp>
          <p:nvSpPr>
            <p:cNvPr id="10263" name="Text Box 4"/>
            <p:cNvSpPr txBox="1">
              <a:spLocks noChangeArrowheads="1"/>
            </p:cNvSpPr>
            <p:nvPr/>
          </p:nvSpPr>
          <p:spPr bwMode="auto">
            <a:xfrm>
              <a:off x="2245" y="2217"/>
              <a:ext cx="1151" cy="2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/>
                <a:t>vasoconstriction</a:t>
              </a:r>
            </a:p>
          </p:txBody>
        </p:sp>
        <p:sp>
          <p:nvSpPr>
            <p:cNvPr id="10264" name="Text Box 6"/>
            <p:cNvSpPr txBox="1">
              <a:spLocks noChangeArrowheads="1"/>
            </p:cNvSpPr>
            <p:nvPr/>
          </p:nvSpPr>
          <p:spPr bwMode="auto">
            <a:xfrm>
              <a:off x="2269" y="1622"/>
              <a:ext cx="110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8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Vasoconstrictor area C 1</a:t>
              </a:r>
            </a:p>
          </p:txBody>
        </p:sp>
        <p:sp>
          <p:nvSpPr>
            <p:cNvPr id="10265" name="Text Box 24"/>
            <p:cNvSpPr txBox="1">
              <a:spLocks noChangeArrowheads="1"/>
            </p:cNvSpPr>
            <p:nvPr/>
          </p:nvSpPr>
          <p:spPr bwMode="auto">
            <a:xfrm>
              <a:off x="2317" y="2546"/>
              <a:ext cx="1008" cy="24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08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 b="1"/>
                <a:t>sympathetic</a:t>
              </a:r>
            </a:p>
          </p:txBody>
        </p:sp>
      </p:grpSp>
      <p:sp>
        <p:nvSpPr>
          <p:cNvPr id="102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47900" y="152400"/>
            <a:ext cx="4648200" cy="381000"/>
          </a:xfrm>
        </p:spPr>
        <p:txBody>
          <a:bodyPr/>
          <a:lstStyle/>
          <a:p>
            <a:pPr eaLnBrk="1" hangingPunct="1"/>
            <a:r>
              <a:rPr lang="en-US" smtClean="0"/>
              <a:t>Efferent signals from the vasomotor center</a:t>
            </a:r>
          </a:p>
        </p:txBody>
      </p:sp>
      <p:cxnSp>
        <p:nvCxnSpPr>
          <p:cNvPr id="10260" name="AutoShape 12"/>
          <p:cNvCxnSpPr>
            <a:cxnSpLocks noChangeShapeType="1"/>
            <a:stCxn id="10244" idx="1"/>
            <a:endCxn id="10264" idx="3"/>
          </p:cNvCxnSpPr>
          <p:nvPr/>
        </p:nvCxnSpPr>
        <p:spPr bwMode="auto">
          <a:xfrm flipH="1">
            <a:off x="5362575" y="2887663"/>
            <a:ext cx="573088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400" y="76200"/>
            <a:ext cx="1371600" cy="381000"/>
          </a:xfrm>
        </p:spPr>
        <p:txBody>
          <a:bodyPr/>
          <a:lstStyle/>
          <a:p>
            <a:pPr eaLnBrk="1" hangingPunct="1"/>
            <a:r>
              <a:rPr lang="en-US" smtClean="0"/>
              <a:t>Baroreflex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81000" y="228600"/>
            <a:ext cx="8670925" cy="6157913"/>
            <a:chOff x="381000" y="228600"/>
            <a:chExt cx="8670925" cy="6157913"/>
          </a:xfrm>
        </p:grpSpPr>
        <p:sp>
          <p:nvSpPr>
            <p:cNvPr id="13316" name="Rectangle 4"/>
            <p:cNvSpPr>
              <a:spLocks noChangeArrowheads="1"/>
            </p:cNvSpPr>
            <p:nvPr/>
          </p:nvSpPr>
          <p:spPr bwMode="auto">
            <a:xfrm>
              <a:off x="4538663" y="3338513"/>
              <a:ext cx="20272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sympathetic tone</a:t>
              </a:r>
            </a:p>
          </p:txBody>
        </p:sp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152525" y="2208213"/>
              <a:ext cx="2735263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dirty="0">
                  <a:sym typeface="Symbol" charset="2"/>
                </a:rPr>
                <a:t> </a:t>
              </a:r>
              <a:r>
                <a:rPr lang="en-US" sz="1700" dirty="0"/>
                <a:t>secretion of NaCl &amp; H</a:t>
              </a:r>
              <a:r>
                <a:rPr lang="en-US" sz="1700" baseline="-25000" dirty="0"/>
                <a:t>2</a:t>
              </a:r>
              <a:r>
                <a:rPr lang="en-US" sz="1700" dirty="0"/>
                <a:t>O retaining hormones</a:t>
              </a: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4676776" y="5383213"/>
              <a:ext cx="17510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 </a:t>
              </a:r>
              <a:r>
                <a:rPr lang="en-US" sz="1700"/>
                <a:t>cardiac output</a:t>
              </a:r>
            </a:p>
          </p:txBody>
        </p:sp>
        <p:sp>
          <p:nvSpPr>
            <p:cNvPr id="13319" name="Rectangle 7"/>
            <p:cNvSpPr>
              <a:spLocks noChangeArrowheads="1"/>
            </p:cNvSpPr>
            <p:nvPr/>
          </p:nvSpPr>
          <p:spPr bwMode="auto">
            <a:xfrm>
              <a:off x="1725613" y="4176713"/>
              <a:ext cx="7016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 dirty="0">
                  <a:sym typeface="Symbol" charset="2"/>
                </a:rPr>
                <a:t></a:t>
              </a:r>
              <a:r>
                <a:rPr lang="en-US" sz="1700" b="1" dirty="0"/>
                <a:t> HR</a:t>
              </a:r>
            </a:p>
          </p:txBody>
        </p:sp>
        <p:sp>
          <p:nvSpPr>
            <p:cNvPr id="13320" name="Rectangle 8"/>
            <p:cNvSpPr>
              <a:spLocks noChangeArrowheads="1"/>
            </p:cNvSpPr>
            <p:nvPr/>
          </p:nvSpPr>
          <p:spPr bwMode="auto">
            <a:xfrm>
              <a:off x="4745010" y="4011613"/>
              <a:ext cx="1614545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ym typeface="Symbol" charset="2"/>
                </a:rPr>
                <a:t></a:t>
              </a:r>
              <a:r>
                <a:rPr lang="en-US" sz="1700" b="1"/>
                <a:t> contractility</a:t>
              </a:r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381000" y="3362325"/>
              <a:ext cx="33337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 </a:t>
              </a:r>
              <a:r>
                <a:rPr lang="en-US" sz="1700"/>
                <a:t>Parasympathetic tone to heart</a:t>
              </a:r>
            </a:p>
          </p:txBody>
        </p:sp>
        <p:sp>
          <p:nvSpPr>
            <p:cNvPr id="13322" name="Rectangle 10"/>
            <p:cNvSpPr>
              <a:spLocks noChangeArrowheads="1"/>
            </p:cNvSpPr>
            <p:nvPr/>
          </p:nvSpPr>
          <p:spPr bwMode="auto">
            <a:xfrm>
              <a:off x="4683920" y="4760913"/>
              <a:ext cx="17367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stroke volume</a:t>
              </a:r>
            </a:p>
          </p:txBody>
        </p:sp>
        <p:sp>
          <p:nvSpPr>
            <p:cNvPr id="13323" name="Rectangle 11"/>
            <p:cNvSpPr>
              <a:spLocks noChangeArrowheads="1"/>
            </p:cNvSpPr>
            <p:nvPr/>
          </p:nvSpPr>
          <p:spPr bwMode="auto">
            <a:xfrm>
              <a:off x="8229600" y="5551488"/>
              <a:ext cx="8223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ym typeface="Symbol" charset="2"/>
                </a:rPr>
                <a:t></a:t>
              </a:r>
              <a:r>
                <a:rPr lang="en-US" sz="1700" b="1"/>
                <a:t> TPR</a:t>
              </a:r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1062038" y="1231900"/>
              <a:ext cx="2919413" cy="6508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Aft>
                  <a:spcPct val="10000"/>
                </a:spcAft>
              </a:pPr>
              <a:r>
                <a:rPr lang="en-US" sz="1700">
                  <a:sym typeface="Symbol" charset="2"/>
                </a:rPr>
                <a:t>Venous mechanoreceptors</a:t>
              </a:r>
            </a:p>
            <a:p>
              <a:pPr>
                <a:spcAft>
                  <a:spcPct val="10000"/>
                </a:spcAft>
              </a:pPr>
              <a:r>
                <a:rPr lang="en-US" sz="1700">
                  <a:sym typeface="Symbol" charset="2"/>
                </a:rPr>
                <a:t>(atria, vena cava near heart)</a:t>
              </a:r>
              <a:endParaRPr lang="en-US" sz="1700"/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4316413" y="2338388"/>
              <a:ext cx="24717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/>
                <a:t>Central nervous system</a:t>
              </a:r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1655763" y="546100"/>
              <a:ext cx="17319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 </a:t>
              </a:r>
              <a:r>
                <a:rPr lang="en-US" sz="1700"/>
                <a:t>blood volume</a:t>
              </a: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6350000" y="546100"/>
              <a:ext cx="256698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 Arterial blood pressure</a:t>
              </a:r>
              <a:endParaRPr lang="en-US" sz="1700"/>
            </a:p>
          </p:txBody>
        </p:sp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6278563" y="1231900"/>
              <a:ext cx="2713038" cy="6508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Aft>
                  <a:spcPct val="10000"/>
                </a:spcAft>
              </a:pPr>
              <a:r>
                <a:rPr lang="en-US" sz="1700">
                  <a:sym typeface="Symbol" charset="2"/>
                </a:rPr>
                <a:t>arterial mechanoreceptors</a:t>
              </a:r>
            </a:p>
            <a:p>
              <a:pPr>
                <a:spcAft>
                  <a:spcPct val="10000"/>
                </a:spcAft>
              </a:pPr>
              <a:r>
                <a:rPr lang="en-US" sz="1700">
                  <a:sym typeface="Symbol" charset="2"/>
                </a:rPr>
                <a:t>(carotid sinus,aortic arch)</a:t>
              </a:r>
              <a:endParaRPr lang="en-US" sz="1700"/>
            </a:p>
          </p:txBody>
        </p:sp>
        <p:cxnSp>
          <p:nvCxnSpPr>
            <p:cNvPr id="13329" name="AutoShape 17"/>
            <p:cNvCxnSpPr>
              <a:cxnSpLocks noChangeShapeType="1"/>
              <a:stCxn id="13326" idx="2"/>
              <a:endCxn id="13324" idx="0"/>
            </p:cNvCxnSpPr>
            <p:nvPr/>
          </p:nvCxnSpPr>
          <p:spPr bwMode="auto">
            <a:xfrm>
              <a:off x="2522538" y="920750"/>
              <a:ext cx="0" cy="30321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0" name="AutoShape 18"/>
            <p:cNvCxnSpPr>
              <a:cxnSpLocks noChangeShapeType="1"/>
              <a:stCxn id="13327" idx="2"/>
              <a:endCxn id="13328" idx="0"/>
            </p:cNvCxnSpPr>
            <p:nvPr/>
          </p:nvCxnSpPr>
          <p:spPr bwMode="auto">
            <a:xfrm>
              <a:off x="7634288" y="920750"/>
              <a:ext cx="1588" cy="30321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1" name="AutoShape 21"/>
            <p:cNvCxnSpPr>
              <a:cxnSpLocks noChangeShapeType="1"/>
              <a:stCxn id="13325" idx="1"/>
              <a:endCxn id="13317" idx="3"/>
            </p:cNvCxnSpPr>
            <p:nvPr/>
          </p:nvCxnSpPr>
          <p:spPr bwMode="auto">
            <a:xfrm flipH="1" flipV="1">
              <a:off x="3887788" y="2520951"/>
              <a:ext cx="428625" cy="79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3332" name="AutoShape 22"/>
            <p:cNvCxnSpPr>
              <a:cxnSpLocks noChangeShapeType="1"/>
              <a:stCxn id="13317" idx="1"/>
              <a:endCxn id="13326" idx="1"/>
            </p:cNvCxnSpPr>
            <p:nvPr/>
          </p:nvCxnSpPr>
          <p:spPr bwMode="auto">
            <a:xfrm rot="10800000" flipH="1">
              <a:off x="1144588" y="730250"/>
              <a:ext cx="503238" cy="1790700"/>
            </a:xfrm>
            <a:prstGeom prst="bentConnector3">
              <a:avLst>
                <a:gd name="adj1" fmla="val -73505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3333" name="AutoShape 23"/>
            <p:cNvCxnSpPr>
              <a:cxnSpLocks noChangeShapeType="1"/>
              <a:stCxn id="13325" idx="2"/>
              <a:endCxn id="13321" idx="0"/>
            </p:cNvCxnSpPr>
            <p:nvPr/>
          </p:nvCxnSpPr>
          <p:spPr bwMode="auto">
            <a:xfrm rot="5400000">
              <a:off x="3471467" y="1281510"/>
              <a:ext cx="657224" cy="3504407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3334" name="AutoShape 24"/>
            <p:cNvCxnSpPr>
              <a:cxnSpLocks noChangeShapeType="1"/>
              <a:stCxn id="13325" idx="2"/>
              <a:endCxn id="13316" idx="0"/>
            </p:cNvCxnSpPr>
            <p:nvPr/>
          </p:nvCxnSpPr>
          <p:spPr bwMode="auto">
            <a:xfrm>
              <a:off x="5552282" y="2705101"/>
              <a:ext cx="0" cy="63341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5" name="AutoShape 25"/>
            <p:cNvCxnSpPr>
              <a:cxnSpLocks noChangeShapeType="1"/>
              <a:stCxn id="13316" idx="1"/>
              <a:endCxn id="13319" idx="3"/>
            </p:cNvCxnSpPr>
            <p:nvPr/>
          </p:nvCxnSpPr>
          <p:spPr bwMode="auto">
            <a:xfrm rot="10800000" flipV="1">
              <a:off x="2427289" y="3521870"/>
              <a:ext cx="2111375" cy="838200"/>
            </a:xfrm>
            <a:prstGeom prst="bentConnector3">
              <a:avLst>
                <a:gd name="adj1" fmla="val 26949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3336" name="AutoShape 26"/>
            <p:cNvCxnSpPr>
              <a:cxnSpLocks noChangeShapeType="1"/>
              <a:stCxn id="13321" idx="2"/>
              <a:endCxn id="13319" idx="0"/>
            </p:cNvCxnSpPr>
            <p:nvPr/>
          </p:nvCxnSpPr>
          <p:spPr bwMode="auto">
            <a:xfrm>
              <a:off x="2047875" y="3736975"/>
              <a:ext cx="0" cy="45561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7" name="AutoShape 27"/>
            <p:cNvCxnSpPr>
              <a:cxnSpLocks noChangeShapeType="1"/>
              <a:stCxn id="13316" idx="2"/>
              <a:endCxn id="13320" idx="0"/>
            </p:cNvCxnSpPr>
            <p:nvPr/>
          </p:nvCxnSpPr>
          <p:spPr bwMode="auto">
            <a:xfrm>
              <a:off x="5552282" y="3705226"/>
              <a:ext cx="1" cy="30638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8" name="AutoShape 28"/>
            <p:cNvCxnSpPr>
              <a:cxnSpLocks noChangeShapeType="1"/>
              <a:stCxn id="13320" idx="2"/>
              <a:endCxn id="13322" idx="0"/>
            </p:cNvCxnSpPr>
            <p:nvPr/>
          </p:nvCxnSpPr>
          <p:spPr bwMode="auto">
            <a:xfrm>
              <a:off x="5552283" y="4365556"/>
              <a:ext cx="0" cy="39535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39" name="AutoShape 29"/>
            <p:cNvCxnSpPr>
              <a:cxnSpLocks noChangeShapeType="1"/>
              <a:stCxn id="13322" idx="2"/>
              <a:endCxn id="13318" idx="0"/>
            </p:cNvCxnSpPr>
            <p:nvPr/>
          </p:nvCxnSpPr>
          <p:spPr bwMode="auto">
            <a:xfrm>
              <a:off x="5552283" y="5127626"/>
              <a:ext cx="0" cy="25558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40" name="AutoShape 30"/>
            <p:cNvCxnSpPr>
              <a:cxnSpLocks noChangeShapeType="1"/>
              <a:stCxn id="13316" idx="3"/>
              <a:endCxn id="13323" idx="0"/>
            </p:cNvCxnSpPr>
            <p:nvPr/>
          </p:nvCxnSpPr>
          <p:spPr bwMode="auto">
            <a:xfrm>
              <a:off x="6565901" y="3521870"/>
              <a:ext cx="2074862" cy="2029618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3341" name="AutoShape 31"/>
            <p:cNvCxnSpPr>
              <a:cxnSpLocks noChangeShapeType="1"/>
              <a:stCxn id="13319" idx="2"/>
              <a:endCxn id="13318" idx="1"/>
            </p:cNvCxnSpPr>
            <p:nvPr/>
          </p:nvCxnSpPr>
          <p:spPr bwMode="auto">
            <a:xfrm rot="16200000" flipH="1">
              <a:off x="2865041" y="3754835"/>
              <a:ext cx="1023144" cy="2600325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13342" name="Text Box 32"/>
            <p:cNvSpPr txBox="1">
              <a:spLocks noChangeArrowheads="1"/>
            </p:cNvSpPr>
            <p:nvPr/>
          </p:nvSpPr>
          <p:spPr bwMode="auto">
            <a:xfrm>
              <a:off x="4268788" y="6019800"/>
              <a:ext cx="256698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 Arterial blood pressure</a:t>
              </a:r>
            </a:p>
          </p:txBody>
        </p:sp>
        <p:cxnSp>
          <p:nvCxnSpPr>
            <p:cNvPr id="13343" name="AutoShape 34"/>
            <p:cNvCxnSpPr>
              <a:cxnSpLocks noChangeShapeType="1"/>
              <a:stCxn id="13323" idx="2"/>
              <a:endCxn id="13342" idx="3"/>
            </p:cNvCxnSpPr>
            <p:nvPr/>
          </p:nvCxnSpPr>
          <p:spPr bwMode="auto">
            <a:xfrm rot="5400000">
              <a:off x="7595792" y="5158186"/>
              <a:ext cx="284956" cy="1804987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13344" name="Text Box 35"/>
            <p:cNvSpPr txBox="1">
              <a:spLocks noChangeArrowheads="1"/>
            </p:cNvSpPr>
            <p:nvPr/>
          </p:nvSpPr>
          <p:spPr bwMode="auto">
            <a:xfrm>
              <a:off x="1676400" y="5867400"/>
              <a:ext cx="19224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/>
                <a:t>MAP = CO x TPR</a:t>
              </a:r>
            </a:p>
          </p:txBody>
        </p:sp>
        <p:grpSp>
          <p:nvGrpSpPr>
            <p:cNvPr id="13345" name="Group 55"/>
            <p:cNvGrpSpPr>
              <a:grpSpLocks/>
            </p:cNvGrpSpPr>
            <p:nvPr/>
          </p:nvGrpSpPr>
          <p:grpSpPr bwMode="auto">
            <a:xfrm>
              <a:off x="914400" y="228600"/>
              <a:ext cx="457200" cy="396875"/>
              <a:chOff x="576" y="144"/>
              <a:chExt cx="288" cy="250"/>
            </a:xfrm>
          </p:grpSpPr>
          <p:sp>
            <p:nvSpPr>
              <p:cNvPr id="13357" name="Oval 37"/>
              <p:cNvSpPr>
                <a:spLocks noChangeArrowheads="1"/>
              </p:cNvSpPr>
              <p:nvPr/>
            </p:nvSpPr>
            <p:spPr bwMode="auto">
              <a:xfrm>
                <a:off x="576" y="149"/>
                <a:ext cx="288" cy="24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8" name="Text Box 36"/>
              <p:cNvSpPr txBox="1">
                <a:spLocks noChangeArrowheads="1"/>
              </p:cNvSpPr>
              <p:nvPr/>
            </p:nvSpPr>
            <p:spPr bwMode="auto">
              <a:xfrm>
                <a:off x="609" y="144"/>
                <a:ext cx="222" cy="250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latin typeface="Arial Black" charset="0"/>
                  </a:rPr>
                  <a:t>+</a:t>
                </a:r>
              </a:p>
            </p:txBody>
          </p:sp>
        </p:grpSp>
        <p:sp>
          <p:nvSpPr>
            <p:cNvPr id="13346" name="Rectangle 38"/>
            <p:cNvSpPr>
              <a:spLocks noChangeArrowheads="1"/>
            </p:cNvSpPr>
            <p:nvPr/>
          </p:nvSpPr>
          <p:spPr bwMode="auto">
            <a:xfrm>
              <a:off x="7124700" y="3762375"/>
              <a:ext cx="11430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>
                  <a:sym typeface="Symbol" charset="2"/>
                </a:rPr>
                <a:t></a:t>
              </a:r>
              <a:r>
                <a:rPr lang="en-US" sz="1700"/>
                <a:t> venous pressure</a:t>
              </a:r>
            </a:p>
          </p:txBody>
        </p:sp>
        <p:sp>
          <p:nvSpPr>
            <p:cNvPr id="13347" name="Rectangle 39"/>
            <p:cNvSpPr>
              <a:spLocks noChangeArrowheads="1"/>
            </p:cNvSpPr>
            <p:nvPr/>
          </p:nvSpPr>
          <p:spPr bwMode="auto">
            <a:xfrm>
              <a:off x="7124700" y="4632325"/>
              <a:ext cx="11430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ym typeface="Symbol" charset="2"/>
                </a:rPr>
                <a:t></a:t>
              </a:r>
              <a:r>
                <a:rPr lang="en-US" sz="1700" b="1"/>
                <a:t> venous return</a:t>
              </a:r>
            </a:p>
          </p:txBody>
        </p:sp>
        <p:cxnSp>
          <p:nvCxnSpPr>
            <p:cNvPr id="13348" name="AutoShape 40"/>
            <p:cNvCxnSpPr>
              <a:cxnSpLocks noChangeShapeType="1"/>
              <a:stCxn id="13347" idx="1"/>
              <a:endCxn id="13322" idx="3"/>
            </p:cNvCxnSpPr>
            <p:nvPr/>
          </p:nvCxnSpPr>
          <p:spPr bwMode="auto">
            <a:xfrm flipH="1" flipV="1">
              <a:off x="6420645" y="4944270"/>
              <a:ext cx="704055" cy="79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3349" name="AutoShape 41"/>
            <p:cNvCxnSpPr>
              <a:cxnSpLocks noChangeShapeType="1"/>
              <a:stCxn id="13316" idx="3"/>
              <a:endCxn id="13346" idx="0"/>
            </p:cNvCxnSpPr>
            <p:nvPr/>
          </p:nvCxnSpPr>
          <p:spPr bwMode="auto">
            <a:xfrm>
              <a:off x="6565901" y="3521870"/>
              <a:ext cx="1130299" cy="240505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3350" name="AutoShape 42"/>
            <p:cNvCxnSpPr>
              <a:cxnSpLocks noChangeShapeType="1"/>
              <a:stCxn id="13346" idx="2"/>
              <a:endCxn id="13347" idx="0"/>
            </p:cNvCxnSpPr>
            <p:nvPr/>
          </p:nvCxnSpPr>
          <p:spPr bwMode="auto">
            <a:xfrm>
              <a:off x="7696200" y="4395788"/>
              <a:ext cx="0" cy="2286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3351" name="Text Box 43"/>
            <p:cNvSpPr txBox="1">
              <a:spLocks noChangeArrowheads="1"/>
            </p:cNvSpPr>
            <p:nvPr/>
          </p:nvSpPr>
          <p:spPr bwMode="auto">
            <a:xfrm>
              <a:off x="2667000" y="4800600"/>
              <a:ext cx="16922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/>
                <a:t>CO = HR x SV</a:t>
              </a:r>
            </a:p>
          </p:txBody>
        </p:sp>
        <p:sp>
          <p:nvSpPr>
            <p:cNvPr id="13352" name="Text Box 44"/>
            <p:cNvSpPr txBox="1">
              <a:spLocks noChangeArrowheads="1"/>
            </p:cNvSpPr>
            <p:nvPr/>
          </p:nvSpPr>
          <p:spPr bwMode="auto">
            <a:xfrm>
              <a:off x="5217320" y="1373188"/>
              <a:ext cx="6699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spcAft>
                  <a:spcPct val="10000"/>
                </a:spcAft>
              </a:pPr>
              <a:r>
                <a:rPr lang="en-US" sz="1700"/>
                <a:t>IX, X</a:t>
              </a:r>
            </a:p>
          </p:txBody>
        </p:sp>
        <p:cxnSp>
          <p:nvCxnSpPr>
            <p:cNvPr id="13353" name="AutoShape 46"/>
            <p:cNvCxnSpPr>
              <a:cxnSpLocks noChangeShapeType="1"/>
              <a:stCxn id="13324" idx="3"/>
              <a:endCxn id="13352" idx="1"/>
            </p:cNvCxnSpPr>
            <p:nvPr/>
          </p:nvCxnSpPr>
          <p:spPr bwMode="auto">
            <a:xfrm flipV="1">
              <a:off x="3981451" y="1556545"/>
              <a:ext cx="1235869" cy="79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3354" name="AutoShape 51"/>
            <p:cNvCxnSpPr>
              <a:cxnSpLocks noChangeShapeType="1"/>
              <a:stCxn id="13328" idx="1"/>
              <a:endCxn id="13352" idx="3"/>
            </p:cNvCxnSpPr>
            <p:nvPr/>
          </p:nvCxnSpPr>
          <p:spPr bwMode="auto">
            <a:xfrm flipH="1" flipV="1">
              <a:off x="5887245" y="1556545"/>
              <a:ext cx="391318" cy="79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3355" name="AutoShape 52"/>
            <p:cNvCxnSpPr>
              <a:cxnSpLocks noChangeShapeType="1"/>
              <a:stCxn id="13352" idx="2"/>
              <a:endCxn id="13325" idx="0"/>
            </p:cNvCxnSpPr>
            <p:nvPr/>
          </p:nvCxnSpPr>
          <p:spPr bwMode="auto">
            <a:xfrm flipH="1">
              <a:off x="5552282" y="1739901"/>
              <a:ext cx="1" cy="5984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3356" name="AutoShape 53"/>
            <p:cNvCxnSpPr>
              <a:cxnSpLocks noChangeShapeType="1"/>
              <a:stCxn id="13318" idx="2"/>
              <a:endCxn id="13342" idx="0"/>
            </p:cNvCxnSpPr>
            <p:nvPr/>
          </p:nvCxnSpPr>
          <p:spPr bwMode="auto">
            <a:xfrm flipH="1">
              <a:off x="5552282" y="5749926"/>
              <a:ext cx="1" cy="26987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2963" y="180975"/>
            <a:ext cx="2255837" cy="657225"/>
          </a:xfrm>
          <a:ln cap="flat"/>
        </p:spPr>
        <p:txBody>
          <a:bodyPr>
            <a:spAutoFit/>
          </a:bodyPr>
          <a:lstStyle/>
          <a:p>
            <a:pPr eaLnBrk="1" hangingPunct="1"/>
            <a:r>
              <a:rPr lang="en-US" smtClean="0"/>
              <a:t>Pressure range of baroreceptors</a:t>
            </a:r>
          </a:p>
        </p:txBody>
      </p:sp>
      <p:graphicFrame>
        <p:nvGraphicFramePr>
          <p:cNvPr id="28704" name="Group 32"/>
          <p:cNvGraphicFramePr>
            <a:graphicFrameLocks noGrp="1"/>
          </p:cNvGraphicFramePr>
          <p:nvPr/>
        </p:nvGraphicFramePr>
        <p:xfrm>
          <a:off x="2187575" y="1219200"/>
          <a:ext cx="4822825" cy="2337816"/>
        </p:xfrm>
        <a:graphic>
          <a:graphicData uri="http://schemas.openxmlformats.org/drawingml/2006/table">
            <a:tbl>
              <a:tblPr/>
              <a:tblGrid>
                <a:gridCol w="1927225"/>
                <a:gridCol w="2895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Carotid sinus                                                               </a:t>
                      </a:r>
                    </a:p>
                  </a:txBody>
                  <a:tcPr marT="91440" marB="914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 to 180 mm Hg</a:t>
                      </a:r>
                    </a:p>
                  </a:txBody>
                  <a:tcPr marT="91440" marB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Aortic arch</a:t>
                      </a:r>
                    </a:p>
                  </a:txBody>
                  <a:tcPr marT="91440" marB="914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 to 210 mm Hg</a:t>
                      </a:r>
                    </a:p>
                  </a:txBody>
                  <a:tcPr marT="91440" marB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Peripheral chemoreceptors</a:t>
                      </a:r>
                    </a:p>
                  </a:txBody>
                  <a:tcPr marT="91440" marB="914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Below 80 mm Hg</a:t>
                      </a:r>
                    </a:p>
                  </a:txBody>
                  <a:tcPr marT="91440" marB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CNS ischemic response</a:t>
                      </a:r>
                    </a:p>
                  </a:txBody>
                  <a:tcPr marT="91440" marB="914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below 60 mm Hg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Maximal at 15 to 20 mm Hg</a:t>
                      </a:r>
                    </a:p>
                  </a:txBody>
                  <a:tcPr marT="91440" marB="914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84" name="Text Box 27"/>
          <p:cNvSpPr txBox="1">
            <a:spLocks noChangeArrowheads="1"/>
          </p:cNvSpPr>
          <p:nvPr/>
        </p:nvSpPr>
        <p:spPr bwMode="auto">
          <a:xfrm>
            <a:off x="914400" y="4148165"/>
            <a:ext cx="7391400" cy="176048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tIns="91440" anchor="ctr">
            <a:spAutoFit/>
          </a:bodyPr>
          <a:lstStyle/>
          <a:p>
            <a:pPr>
              <a:lnSpc>
                <a:spcPct val="120000"/>
              </a:lnSpc>
              <a:spcAft>
                <a:spcPct val="20000"/>
              </a:spcAft>
            </a:pPr>
            <a:r>
              <a:rPr lang="en-US" sz="1700" b="1" i="1" dirty="0"/>
              <a:t>Carotid sinus afferents are most important in regulating arterial pressure in the normal pressure range.</a:t>
            </a:r>
          </a:p>
          <a:p>
            <a:pPr>
              <a:lnSpc>
                <a:spcPct val="120000"/>
              </a:lnSpc>
              <a:spcAft>
                <a:spcPct val="20000"/>
              </a:spcAft>
            </a:pPr>
            <a:r>
              <a:rPr lang="en-US" sz="1700" dirty="0" err="1"/>
              <a:t>Chemoreceptors</a:t>
            </a:r>
            <a:r>
              <a:rPr lang="en-US" sz="1700" dirty="0"/>
              <a:t> primarily regulate blood pH, PCO</a:t>
            </a:r>
            <a:r>
              <a:rPr lang="en-US" sz="1700" baseline="-25000" dirty="0"/>
              <a:t>2</a:t>
            </a:r>
            <a:r>
              <a:rPr lang="en-US" sz="1700" dirty="0"/>
              <a:t> and PO</a:t>
            </a:r>
            <a:r>
              <a:rPr lang="en-US" sz="1700" baseline="-25000" dirty="0"/>
              <a:t>2</a:t>
            </a:r>
            <a:r>
              <a:rPr lang="en-US" sz="1700" dirty="0"/>
              <a:t>; at low arterial pressure they potentiate vasoconstriction &amp; stimulate respiration. Increased respiratory rate aids in venous </a:t>
            </a:r>
            <a:r>
              <a:rPr lang="en-US" sz="1700" dirty="0" smtClean="0"/>
              <a:t>return.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2819400" cy="369332"/>
          </a:xfrm>
        </p:spPr>
        <p:txBody>
          <a:bodyPr wrap="square" anchorCtr="1">
            <a:spAutoFit/>
          </a:bodyPr>
          <a:lstStyle/>
          <a:p>
            <a:pPr eaLnBrk="1" hangingPunct="1"/>
            <a:r>
              <a:rPr lang="en-US" dirty="0" smtClean="0"/>
              <a:t>CNS ischemic response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38200" y="990600"/>
            <a:ext cx="7543800" cy="5258139"/>
            <a:chOff x="838200" y="990600"/>
            <a:chExt cx="7543800" cy="5258139"/>
          </a:xfrm>
        </p:grpSpPr>
        <p:sp>
          <p:nvSpPr>
            <p:cNvPr id="12292" name="Text Box 3"/>
            <p:cNvSpPr txBox="1">
              <a:spLocks noChangeArrowheads="1"/>
            </p:cNvSpPr>
            <p:nvPr/>
          </p:nvSpPr>
          <p:spPr bwMode="auto">
            <a:xfrm>
              <a:off x="3462338" y="990600"/>
              <a:ext cx="22955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 </a:t>
              </a:r>
              <a:r>
                <a:rPr lang="en-US" sz="1700"/>
                <a:t>Blood flow to brain</a:t>
              </a:r>
            </a:p>
          </p:txBody>
        </p:sp>
        <p:sp>
          <p:nvSpPr>
            <p:cNvPr id="12293" name="Text Box 4"/>
            <p:cNvSpPr txBox="1">
              <a:spLocks noChangeArrowheads="1"/>
            </p:cNvSpPr>
            <p:nvPr/>
          </p:nvSpPr>
          <p:spPr bwMode="auto">
            <a:xfrm>
              <a:off x="2857500" y="1851025"/>
              <a:ext cx="35052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</a:t>
              </a:r>
              <a:r>
                <a:rPr lang="en-US" sz="1700"/>
                <a:t> Blood flow  to vasomotor center</a:t>
              </a:r>
            </a:p>
          </p:txBody>
        </p:sp>
        <p:sp>
          <p:nvSpPr>
            <p:cNvPr id="12294" name="Text Box 8"/>
            <p:cNvSpPr txBox="1">
              <a:spLocks noChangeArrowheads="1"/>
            </p:cNvSpPr>
            <p:nvPr/>
          </p:nvSpPr>
          <p:spPr bwMode="auto">
            <a:xfrm>
              <a:off x="838200" y="4953000"/>
              <a:ext cx="7543800" cy="12957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lvl="0">
                <a:lnSpc>
                  <a:spcPct val="120000"/>
                </a:lnSpc>
                <a:spcAft>
                  <a:spcPct val="20000"/>
                </a:spcAft>
              </a:pPr>
              <a:r>
                <a:rPr lang="en-US" sz="1700" b="1" i="1" dirty="0">
                  <a:solidFill>
                    <a:srgbClr val="000000"/>
                  </a:solidFill>
                </a:rPr>
                <a:t>The CNS ischemic response is a “last-ditch” emergency response that produces maximal increases in arterial pressure (up to 250 mm Hg).</a:t>
              </a:r>
            </a:p>
            <a:p>
              <a:pPr>
                <a:spcAft>
                  <a:spcPct val="25000"/>
                </a:spcAft>
              </a:pPr>
              <a:r>
                <a:rPr lang="en-US" sz="1700" dirty="0" smtClean="0"/>
                <a:t>The </a:t>
              </a:r>
              <a:r>
                <a:rPr lang="en-US" sz="1700" dirty="0"/>
                <a:t>CNS ischemic response produces its maximal effect when arterial pressure is in the 15 to 20 mm Hg range.</a:t>
              </a:r>
            </a:p>
          </p:txBody>
        </p:sp>
        <p:sp>
          <p:nvSpPr>
            <p:cNvPr id="12295" name="Text Box 9"/>
            <p:cNvSpPr txBox="1">
              <a:spLocks noChangeArrowheads="1"/>
            </p:cNvSpPr>
            <p:nvPr/>
          </p:nvSpPr>
          <p:spPr bwMode="auto">
            <a:xfrm>
              <a:off x="3389313" y="3833813"/>
              <a:ext cx="2441575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 dirty="0"/>
                <a:t>Maximal stimulation of sympathetic outflow</a:t>
              </a:r>
            </a:p>
          </p:txBody>
        </p:sp>
        <p:sp>
          <p:nvSpPr>
            <p:cNvPr id="12296" name="Text Box 10"/>
            <p:cNvSpPr txBox="1">
              <a:spLocks noChangeArrowheads="1"/>
            </p:cNvSpPr>
            <p:nvPr/>
          </p:nvSpPr>
          <p:spPr bwMode="auto">
            <a:xfrm>
              <a:off x="3140869" y="2865438"/>
              <a:ext cx="29384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Aft>
                  <a:spcPct val="25000"/>
                </a:spcAft>
              </a:pPr>
              <a:r>
                <a:rPr lang="en-US" sz="1700">
                  <a:sym typeface="Symbol" charset="2"/>
                </a:rPr>
                <a:t> </a:t>
              </a:r>
              <a:r>
                <a:rPr lang="en-US" sz="1700"/>
                <a:t>PCO</a:t>
              </a:r>
              <a:r>
                <a:rPr lang="en-US" sz="1700" baseline="-25000"/>
                <a:t>2</a:t>
              </a:r>
              <a:r>
                <a:rPr lang="en-US" sz="1700"/>
                <a:t> in vasomotor center</a:t>
              </a:r>
            </a:p>
          </p:txBody>
        </p:sp>
        <p:cxnSp>
          <p:nvCxnSpPr>
            <p:cNvPr id="12297" name="AutoShape 11"/>
            <p:cNvCxnSpPr>
              <a:cxnSpLocks noChangeShapeType="1"/>
            </p:cNvCxnSpPr>
            <p:nvPr/>
          </p:nvCxnSpPr>
          <p:spPr bwMode="auto">
            <a:xfrm>
              <a:off x="4610100" y="3232151"/>
              <a:ext cx="0" cy="60166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2298" name="AutoShape 12"/>
            <p:cNvCxnSpPr>
              <a:cxnSpLocks noChangeShapeType="1"/>
            </p:cNvCxnSpPr>
            <p:nvPr/>
          </p:nvCxnSpPr>
          <p:spPr bwMode="auto">
            <a:xfrm>
              <a:off x="4610100" y="2217738"/>
              <a:ext cx="1" cy="6477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2299" name="AutoShape 13"/>
            <p:cNvCxnSpPr>
              <a:cxnSpLocks noChangeShapeType="1"/>
            </p:cNvCxnSpPr>
            <p:nvPr/>
          </p:nvCxnSpPr>
          <p:spPr bwMode="auto">
            <a:xfrm flipH="1">
              <a:off x="4610100" y="1357313"/>
              <a:ext cx="1" cy="49371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4191000" cy="382588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dirty="0" smtClean="0"/>
              <a:t>Venous blood reservoirs &amp; baroreflex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8200" y="1066800"/>
            <a:ext cx="7543800" cy="268227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45720" rIns="45720" anchorCtr="1">
            <a:spAutoFit/>
          </a:bodyPr>
          <a:lstStyle/>
          <a:p>
            <a:pPr>
              <a:lnSpc>
                <a:spcPct val="130000"/>
              </a:lnSpc>
              <a:spcAft>
                <a:spcPct val="40000"/>
              </a:spcAft>
            </a:pPr>
            <a:r>
              <a:rPr lang="en-US" sz="1700" b="1" i="1" dirty="0">
                <a:cs typeface="Arial" charset="0"/>
              </a:rPr>
              <a:t>The capacitance veins in the </a:t>
            </a:r>
            <a:r>
              <a:rPr lang="en-US" sz="1700" b="1" i="1" dirty="0">
                <a:solidFill>
                  <a:srgbClr val="000000"/>
                </a:solidFill>
                <a:cs typeface="Arial" charset="0"/>
              </a:rPr>
              <a:t>liver, lungs, spleen, intestines &amp; subcutaneous venous plexus</a:t>
            </a:r>
            <a:r>
              <a:rPr lang="en-US" sz="1700" b="1" i="1" dirty="0">
                <a:cs typeface="Arial" charset="0"/>
              </a:rPr>
              <a:t> constrict with sympathetic stimulation as part of the baroreflex response to hypotension or hypovolemia.</a:t>
            </a:r>
          </a:p>
          <a:p>
            <a:pPr>
              <a:lnSpc>
                <a:spcPct val="130000"/>
              </a:lnSpc>
              <a:spcAft>
                <a:spcPct val="40000"/>
              </a:spcAft>
            </a:pPr>
            <a:r>
              <a:rPr lang="en-US" sz="1700" dirty="0">
                <a:cs typeface="Arial" charset="0"/>
              </a:rPr>
              <a:t>Veins feeding into the superior vena cava do not participate in baroreflex induced constriction.</a:t>
            </a:r>
          </a:p>
          <a:p>
            <a:pPr>
              <a:lnSpc>
                <a:spcPct val="130000"/>
              </a:lnSpc>
              <a:spcAft>
                <a:spcPct val="40000"/>
              </a:spcAft>
            </a:pPr>
            <a:r>
              <a:rPr lang="en-US" sz="1700" b="1" dirty="0">
                <a:cs typeface="Arial" charset="0"/>
              </a:rPr>
              <a:t>Constriction of the capacitance veins transfers blood </a:t>
            </a:r>
            <a:r>
              <a:rPr lang="en-US" sz="1700" b="1" dirty="0" smtClean="0">
                <a:cs typeface="Arial" charset="0"/>
              </a:rPr>
              <a:t>toward the heart. </a:t>
            </a:r>
            <a:r>
              <a:rPr lang="en-US" sz="1700" dirty="0">
                <a:cs typeface="Arial" charset="0"/>
              </a:rPr>
              <a:t>Therefore these veins act as blood reservoirs.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Blank Presentation">
  <a:themeElements>
    <a:clrScheme name="Blank Presentatio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H:\My Documents\Blank Presentation.pot</Template>
  <TotalTime>3803</TotalTime>
  <Words>1396</Words>
  <Application>Microsoft Office PowerPoint</Application>
  <PresentationFormat>On-screen Show (4:3)</PresentationFormat>
  <Paragraphs>326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Blank Presentation</vt:lpstr>
      <vt:lpstr>Equation</vt:lpstr>
      <vt:lpstr>Bitmap Image</vt:lpstr>
      <vt:lpstr>Outline: Regulation of arterial pressure</vt:lpstr>
      <vt:lpstr>Part 1: Quick acting Autonomic Reflexes that maintain arterial pressure</vt:lpstr>
      <vt:lpstr>Carotid sinus pressure response</vt:lpstr>
      <vt:lpstr>Afferent limb of the  baroreflex </vt:lpstr>
      <vt:lpstr>Efferent signals from the vasomotor center</vt:lpstr>
      <vt:lpstr>Baroreflex</vt:lpstr>
      <vt:lpstr>Pressure range of baroreceptors</vt:lpstr>
      <vt:lpstr>CNS ischemic response</vt:lpstr>
      <vt:lpstr>Venous blood reservoirs &amp; baroreflex</vt:lpstr>
      <vt:lpstr>Continuous vasoconstrictor tone from the vasomotor center maintains arterial pressure. </vt:lpstr>
      <vt:lpstr>Cutting the baroreflex nerves makes the arterial blood pressure unstable.</vt:lpstr>
      <vt:lpstr>Vasovagal syncope</vt:lpstr>
      <vt:lpstr>Postprandial hypotension in autonomic insufficiency</vt:lpstr>
      <vt:lpstr>Circulatory changes in the postprandial state in healthy young subjects</vt:lpstr>
      <vt:lpstr>Circulatory changes in the postprandial state in autonomic failure</vt:lpstr>
      <vt:lpstr>Use of the tilt table aids in determining the cause of syncope.</vt:lpstr>
      <vt:lpstr>Part 2: Long term regulation by pressure diuresis</vt:lpstr>
      <vt:lpstr>Intrinsic pressure diuresis in an isolated artificially perfused kidney</vt:lpstr>
      <vt:lpstr>Pressure diuresis versus renal function curve</vt:lpstr>
      <vt:lpstr>Hormones that affect renal Na+ reabsorption shift the pressure diuresis curve</vt:lpstr>
      <vt:lpstr>Short and long-term control of arterial pressure</vt:lpstr>
    </vt:vector>
  </TitlesOfParts>
  <Manager/>
  <Company>Medical College of Ohio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Regulation of arterial pressure</dc:title>
  <dc:subject/>
  <dc:creator>Information Systems</dc:creator>
  <cp:keywords/>
  <dc:description/>
  <cp:lastModifiedBy>pbrand</cp:lastModifiedBy>
  <cp:revision>266</cp:revision>
  <dcterms:created xsi:type="dcterms:W3CDTF">2010-11-28T15:53:56Z</dcterms:created>
  <dcterms:modified xsi:type="dcterms:W3CDTF">2011-10-26T13:07:57Z</dcterms:modified>
  <cp:category/>
</cp:coreProperties>
</file>